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32"/>
  </p:notesMasterIdLst>
  <p:sldIdLst>
    <p:sldId id="268" r:id="rId2"/>
    <p:sldId id="652" r:id="rId3"/>
    <p:sldId id="642" r:id="rId4"/>
    <p:sldId id="678" r:id="rId5"/>
    <p:sldId id="654" r:id="rId6"/>
    <p:sldId id="680" r:id="rId7"/>
    <p:sldId id="656" r:id="rId8"/>
    <p:sldId id="683" r:id="rId9"/>
    <p:sldId id="657" r:id="rId10"/>
    <p:sldId id="658" r:id="rId11"/>
    <p:sldId id="682" r:id="rId12"/>
    <p:sldId id="681" r:id="rId13"/>
    <p:sldId id="660" r:id="rId14"/>
    <p:sldId id="662" r:id="rId15"/>
    <p:sldId id="663" r:id="rId16"/>
    <p:sldId id="664" r:id="rId17"/>
    <p:sldId id="665" r:id="rId18"/>
    <p:sldId id="666" r:id="rId19"/>
    <p:sldId id="667" r:id="rId20"/>
    <p:sldId id="668" r:id="rId21"/>
    <p:sldId id="671" r:id="rId22"/>
    <p:sldId id="672" r:id="rId23"/>
    <p:sldId id="670" r:id="rId24"/>
    <p:sldId id="673" r:id="rId25"/>
    <p:sldId id="674" r:id="rId26"/>
    <p:sldId id="675" r:id="rId27"/>
    <p:sldId id="684" r:id="rId28"/>
    <p:sldId id="676" r:id="rId29"/>
    <p:sldId id="677" r:id="rId30"/>
    <p:sldId id="26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781"/>
    <a:srgbClr val="F7A33C"/>
    <a:srgbClr val="FF7C35"/>
    <a:srgbClr val="008FC4"/>
    <a:srgbClr val="03ACDC"/>
    <a:srgbClr val="40AA59"/>
    <a:srgbClr val="FF454D"/>
    <a:srgbClr val="FAD34B"/>
    <a:srgbClr val="F05C63"/>
    <a:srgbClr val="374E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552"/>
    <p:restoredTop sz="86376"/>
  </p:normalViewPr>
  <p:slideViewPr>
    <p:cSldViewPr snapToGrid="0" snapToObjects="1">
      <p:cViewPr varScale="1">
        <p:scale>
          <a:sx n="102" d="100"/>
          <a:sy n="102" d="100"/>
        </p:scale>
        <p:origin x="408"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56D9-080C-E84F-AAD6-CF7452784A8F}" type="datetimeFigureOut">
              <a:t>11-10-20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6E4F7-44F7-344D-83C3-4C344F8CB4B8}" type="slidenum">
              <a:t>‹Nº›</a:t>
            </a:fld>
            <a:endParaRPr lang="es-ES_tradnl"/>
          </a:p>
        </p:txBody>
      </p:sp>
    </p:spTree>
    <p:extLst>
      <p:ext uri="{BB962C8B-B14F-4D97-AF65-F5344CB8AC3E}">
        <p14:creationId xmlns:p14="http://schemas.microsoft.com/office/powerpoint/2010/main" val="372086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AA46E4F7-44F7-344D-83C3-4C344F8CB4B8}" type="slidenum">
              <a:rPr lang="es-CL" smtClean="0"/>
              <a:t>1</a:t>
            </a:fld>
            <a:endParaRPr lang="es-CL"/>
          </a:p>
        </p:txBody>
      </p:sp>
    </p:spTree>
    <p:extLst>
      <p:ext uri="{BB962C8B-B14F-4D97-AF65-F5344CB8AC3E}">
        <p14:creationId xmlns:p14="http://schemas.microsoft.com/office/powerpoint/2010/main" val="389180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AA46E4F7-44F7-344D-83C3-4C344F8CB4B8}" type="slidenum">
              <a:rPr lang="es-CL" smtClean="0"/>
              <a:t>26</a:t>
            </a:fld>
            <a:endParaRPr lang="es-CL"/>
          </a:p>
        </p:txBody>
      </p:sp>
    </p:spTree>
    <p:extLst>
      <p:ext uri="{BB962C8B-B14F-4D97-AF65-F5344CB8AC3E}">
        <p14:creationId xmlns:p14="http://schemas.microsoft.com/office/powerpoint/2010/main" val="3275896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ítulo princip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0235" y="2297874"/>
            <a:ext cx="10363200" cy="1131126"/>
          </a:xfrm>
          <a:prstGeom prst="rect">
            <a:avLst/>
          </a:prstGeom>
        </p:spPr>
        <p:txBody>
          <a:bodyPr anchor="t">
            <a:noAutofit/>
          </a:bodyPr>
          <a:lstStyle>
            <a:lvl1pPr algn="l">
              <a:defRPr lang="en-US" sz="4000" b="1" kern="1200" dirty="0">
                <a:solidFill>
                  <a:schemeClr val="tx1"/>
                </a:solidFill>
                <a:latin typeface="+mj-lt"/>
                <a:ea typeface="+mj-ea"/>
                <a:cs typeface="+mj-cs"/>
              </a:defRPr>
            </a:lvl1pPr>
          </a:lstStyle>
          <a:p>
            <a:r>
              <a:rPr lang="en-US" dirty="0"/>
              <a:t>Escriba el título de la presentación en un máximo de dos líneas</a:t>
            </a:r>
          </a:p>
        </p:txBody>
      </p:sp>
      <p:sp>
        <p:nvSpPr>
          <p:cNvPr id="3" name="Subtitle 2"/>
          <p:cNvSpPr>
            <a:spLocks noGrp="1"/>
          </p:cNvSpPr>
          <p:nvPr>
            <p:ph type="subTitle" idx="1" hasCustomPrompt="1"/>
          </p:nvPr>
        </p:nvSpPr>
        <p:spPr>
          <a:xfrm>
            <a:off x="1300235" y="3537914"/>
            <a:ext cx="9144000" cy="805486"/>
          </a:xfrm>
          <a:prstGeom prst="rect">
            <a:avLst/>
          </a:prstGeom>
        </p:spPr>
        <p:txBody>
          <a:bodyPr anchor="t"/>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Escriba la bajada del título de la presentación en un máximo de dos líneas</a:t>
            </a:r>
          </a:p>
        </p:txBody>
      </p:sp>
      <p:sp>
        <p:nvSpPr>
          <p:cNvPr id="17" name="Text Placeholder 16">
            <a:extLst>
              <a:ext uri="{FF2B5EF4-FFF2-40B4-BE49-F238E27FC236}">
                <a16:creationId xmlns:a16="http://schemas.microsoft.com/office/drawing/2014/main" id="{CF8AAC48-2EAF-1947-8824-4DCAA8EBCDDE}"/>
              </a:ext>
            </a:extLst>
          </p:cNvPr>
          <p:cNvSpPr>
            <a:spLocks noGrp="1"/>
          </p:cNvSpPr>
          <p:nvPr>
            <p:ph type="body" sz="quarter" idx="10" hasCustomPrompt="1"/>
          </p:nvPr>
        </p:nvSpPr>
        <p:spPr>
          <a:xfrm>
            <a:off x="8064499"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2</a:t>
            </a:r>
          </a:p>
        </p:txBody>
      </p:sp>
      <p:sp>
        <p:nvSpPr>
          <p:cNvPr id="19" name="Text Placeholder 16">
            <a:extLst>
              <a:ext uri="{FF2B5EF4-FFF2-40B4-BE49-F238E27FC236}">
                <a16:creationId xmlns:a16="http://schemas.microsoft.com/office/drawing/2014/main" id="{89E84FF2-1C76-E445-AEFC-FAB647D1C0FC}"/>
              </a:ext>
            </a:extLst>
          </p:cNvPr>
          <p:cNvSpPr>
            <a:spLocks noGrp="1"/>
          </p:cNvSpPr>
          <p:nvPr>
            <p:ph type="body" sz="quarter" idx="11" hasCustomPrompt="1"/>
          </p:nvPr>
        </p:nvSpPr>
        <p:spPr>
          <a:xfrm>
            <a:off x="8064499"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8" name="Text Placeholder 16">
            <a:extLst>
              <a:ext uri="{FF2B5EF4-FFF2-40B4-BE49-F238E27FC236}">
                <a16:creationId xmlns:a16="http://schemas.microsoft.com/office/drawing/2014/main" id="{3CFFA6BC-13D3-9144-8BC5-135F8C7483F1}"/>
              </a:ext>
            </a:extLst>
          </p:cNvPr>
          <p:cNvSpPr>
            <a:spLocks noGrp="1"/>
          </p:cNvSpPr>
          <p:nvPr>
            <p:ph type="body" sz="quarter" idx="12" hasCustomPrompt="1"/>
          </p:nvPr>
        </p:nvSpPr>
        <p:spPr>
          <a:xfrm>
            <a:off x="8064499"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pic>
        <p:nvPicPr>
          <p:cNvPr id="9" name="Picture 8">
            <a:extLst>
              <a:ext uri="{FF2B5EF4-FFF2-40B4-BE49-F238E27FC236}">
                <a16:creationId xmlns:a16="http://schemas.microsoft.com/office/drawing/2014/main" id="{9DF26F4F-6206-8945-8CEF-D474E428BC21}"/>
              </a:ext>
            </a:extLst>
          </p:cNvPr>
          <p:cNvPicPr>
            <a:picLocks noChangeAspect="1"/>
          </p:cNvPicPr>
          <p:nvPr userDrawn="1"/>
        </p:nvPicPr>
        <p:blipFill>
          <a:blip r:embed="rId2"/>
          <a:stretch>
            <a:fillRect/>
          </a:stretch>
        </p:blipFill>
        <p:spPr>
          <a:xfrm>
            <a:off x="10444235" y="149224"/>
            <a:ext cx="1493520" cy="607765"/>
          </a:xfrm>
          <a:prstGeom prst="rect">
            <a:avLst/>
          </a:prstGeom>
        </p:spPr>
      </p:pic>
      <p:pic>
        <p:nvPicPr>
          <p:cNvPr id="1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7D9194-18D1-3F46-AD8D-78B1350853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5177" y="5373586"/>
            <a:ext cx="2606224" cy="14844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6">
            <a:extLst>
              <a:ext uri="{FF2B5EF4-FFF2-40B4-BE49-F238E27FC236}">
                <a16:creationId xmlns:a16="http://schemas.microsoft.com/office/drawing/2014/main" id="{B0F403C9-3321-264F-9FC7-14086E44593C}"/>
              </a:ext>
            </a:extLst>
          </p:cNvPr>
          <p:cNvSpPr>
            <a:spLocks noGrp="1"/>
          </p:cNvSpPr>
          <p:nvPr>
            <p:ph type="body" sz="quarter" idx="13" hasCustomPrompt="1"/>
          </p:nvPr>
        </p:nvSpPr>
        <p:spPr>
          <a:xfrm>
            <a:off x="4402065" y="4412203"/>
            <a:ext cx="3598935" cy="374110"/>
          </a:xfrm>
          <a:prstGeom prst="rect">
            <a:avLst/>
          </a:prstGeom>
        </p:spPr>
        <p:txBody>
          <a:bodyPr anchor="t"/>
          <a:lstStyle>
            <a:lvl1pPr marL="0" indent="0" algn="r">
              <a:spcBef>
                <a:spcPts val="0"/>
              </a:spcBef>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Nombre</a:t>
            </a:r>
            <a:r>
              <a:rPr lang="en-US" dirty="0"/>
              <a:t> </a:t>
            </a:r>
            <a:r>
              <a:rPr lang="en-US" dirty="0" err="1"/>
              <a:t>Profesor</a:t>
            </a:r>
            <a:r>
              <a:rPr lang="en-US" dirty="0"/>
              <a:t> 1</a:t>
            </a:r>
          </a:p>
        </p:txBody>
      </p:sp>
      <p:sp>
        <p:nvSpPr>
          <p:cNvPr id="12" name="Text Placeholder 16">
            <a:extLst>
              <a:ext uri="{FF2B5EF4-FFF2-40B4-BE49-F238E27FC236}">
                <a16:creationId xmlns:a16="http://schemas.microsoft.com/office/drawing/2014/main" id="{77588184-A05E-0B4F-86B4-9100DFEE70E3}"/>
              </a:ext>
            </a:extLst>
          </p:cNvPr>
          <p:cNvSpPr>
            <a:spLocks noGrp="1"/>
          </p:cNvSpPr>
          <p:nvPr>
            <p:ph type="body" sz="quarter" idx="14" hasCustomPrompt="1"/>
          </p:nvPr>
        </p:nvSpPr>
        <p:spPr>
          <a:xfrm>
            <a:off x="4402065" y="4840691"/>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e-mail</a:t>
            </a:r>
          </a:p>
        </p:txBody>
      </p:sp>
      <p:sp>
        <p:nvSpPr>
          <p:cNvPr id="13" name="Text Placeholder 16">
            <a:extLst>
              <a:ext uri="{FF2B5EF4-FFF2-40B4-BE49-F238E27FC236}">
                <a16:creationId xmlns:a16="http://schemas.microsoft.com/office/drawing/2014/main" id="{51771A43-AD57-B041-8D6B-8DAA65244E19}"/>
              </a:ext>
            </a:extLst>
          </p:cNvPr>
          <p:cNvSpPr>
            <a:spLocks noGrp="1"/>
          </p:cNvSpPr>
          <p:nvPr>
            <p:ph type="body" sz="quarter" idx="15" hasCustomPrompt="1"/>
          </p:nvPr>
        </p:nvSpPr>
        <p:spPr>
          <a:xfrm>
            <a:off x="4402065" y="5177539"/>
            <a:ext cx="3598935" cy="282295"/>
          </a:xfrm>
          <a:prstGeom prst="rect">
            <a:avLst/>
          </a:prstGeom>
        </p:spPr>
        <p:txBody>
          <a:bodyPr anchor="t"/>
          <a:lstStyle>
            <a:lvl1pPr marL="0" indent="0" algn="r">
              <a:spcBef>
                <a:spcPts val="0"/>
              </a:spcBef>
              <a:buNone/>
              <a:defRPr sz="1600">
                <a:solidFill>
                  <a:srgbClr val="0070C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Twitter / Instagram / LinkedIn</a:t>
            </a:r>
          </a:p>
        </p:txBody>
      </p:sp>
    </p:spTree>
    <p:extLst>
      <p:ext uri="{BB962C8B-B14F-4D97-AF65-F5344CB8AC3E}">
        <p14:creationId xmlns:p14="http://schemas.microsoft.com/office/powerpoint/2010/main" val="416906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un contenedor CON bullets Grec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a:t>
            </a:r>
            <a:r>
              <a:rPr lang="en-US" dirty="0" err="1"/>
              <a:t>línea</a:t>
            </a:r>
            <a:r>
              <a:rPr lang="en-US" dirty="0"/>
              <a:t> (</a:t>
            </a:r>
            <a:r>
              <a:rPr lang="en-US" dirty="0" err="1"/>
              <a:t>Calibrí</a:t>
            </a:r>
            <a:r>
              <a:rPr lang="en-US" dirty="0"/>
              <a:t> Light - Headings 36)</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dirty="0" err="1"/>
              <a:t>Click</a:t>
            </a:r>
            <a:r>
              <a:rPr lang="es-ES" dirty="0"/>
              <a:t> para añadir subtítulo en una línea (</a:t>
            </a:r>
            <a:r>
              <a:rPr lang="es-ES" dirty="0" err="1"/>
              <a:t>Calibrí</a:t>
            </a:r>
            <a:r>
              <a:rPr lang="es-ES" dirty="0"/>
              <a:t> 18)</a:t>
            </a:r>
          </a:p>
        </p:txBody>
      </p:sp>
      <p:sp>
        <p:nvSpPr>
          <p:cNvPr id="6" name="Content Placeholder 2">
            <a:extLst>
              <a:ext uri="{FF2B5EF4-FFF2-40B4-BE49-F238E27FC236}">
                <a16:creationId xmlns:a16="http://schemas.microsoft.com/office/drawing/2014/main" id="{4B3E94AE-98D0-4049-8A4D-E7D3A5F0951C}"/>
              </a:ext>
            </a:extLst>
          </p:cNvPr>
          <p:cNvSpPr>
            <a:spLocks noGrp="1"/>
          </p:cNvSpPr>
          <p:nvPr>
            <p:ph idx="11" hasCustomPrompt="1"/>
          </p:nvPr>
        </p:nvSpPr>
        <p:spPr>
          <a:xfrm>
            <a:off x="838200" y="6223263"/>
            <a:ext cx="10515600" cy="382214"/>
          </a:xfrm>
          <a:prstGeom prst="rect">
            <a:avLst/>
          </a:prstGeom>
        </p:spPr>
        <p:txBody>
          <a:bodyPr anchor="t"/>
          <a:lstStyle>
            <a:lvl1pPr marL="0" marR="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sz="1200">
                <a:solidFill>
                  <a:schemeClr val="tx1">
                    <a:lumMod val="65000"/>
                    <a:lumOff val="35000"/>
                  </a:schemeClr>
                </a:solidFill>
              </a:defRPr>
            </a:lvl1pPr>
          </a:lstStyle>
          <a:p>
            <a:pPr lvl="0"/>
            <a:r>
              <a:rPr lang="en-US" dirty="0"/>
              <a:t>Fuente:</a:t>
            </a:r>
          </a:p>
          <a:p>
            <a:pPr marL="0" marR="0" lvl="0" indent="0" algn="l" defTabSz="914400" rtl="0" eaLnBrk="1" fontAlgn="auto" latinLnBrk="0" hangingPunct="1">
              <a:lnSpc>
                <a:spcPct val="90000"/>
              </a:lnSpc>
              <a:spcBef>
                <a:spcPts val="0"/>
              </a:spcBef>
              <a:spcAft>
                <a:spcPts val="0"/>
              </a:spcAft>
              <a:buClr>
                <a:srgbClr val="00B0F0"/>
              </a:buClr>
              <a:buSzTx/>
              <a:buFont typeface="Arial" panose="020B0604020202020204" pitchFamily="34" charset="0"/>
              <a:buNone/>
              <a:tabLst/>
              <a:defRPr/>
            </a:pPr>
            <a:r>
              <a:rPr lang="en-US" dirty="0"/>
              <a:t>Lorem ipsum at </a:t>
            </a:r>
            <a:r>
              <a:rPr lang="en-US" dirty="0" err="1"/>
              <a:t>dolomen</a:t>
            </a:r>
            <a:r>
              <a:rPr lang="en-US" dirty="0"/>
              <a:t> (Calibri Body 12)</a:t>
            </a:r>
          </a:p>
          <a:p>
            <a:pPr lvl="0"/>
            <a:endParaRPr lang="en-US" dirty="0"/>
          </a:p>
          <a:p>
            <a:pPr lvl="0"/>
            <a:endParaRPr lang="en-US" dirty="0"/>
          </a:p>
        </p:txBody>
      </p:sp>
    </p:spTree>
    <p:extLst>
      <p:ext uri="{BB962C8B-B14F-4D97-AF65-F5344CB8AC3E}">
        <p14:creationId xmlns:p14="http://schemas.microsoft.com/office/powerpoint/2010/main" val="211914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Dinámica o sprint">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53FB506-A610-1F40-A648-464F5C492EB4}"/>
              </a:ext>
            </a:extLst>
          </p:cNvPr>
          <p:cNvSpPr>
            <a:spLocks noGrp="1"/>
          </p:cNvSpPr>
          <p:nvPr>
            <p:ph type="ctrTitle" hasCustomPrompt="1"/>
          </p:nvPr>
        </p:nvSpPr>
        <p:spPr>
          <a:xfrm>
            <a:off x="2452438" y="658912"/>
            <a:ext cx="9225035" cy="1131126"/>
          </a:xfrm>
          <a:prstGeom prst="rect">
            <a:avLst/>
          </a:prstGeom>
        </p:spPr>
        <p:txBody>
          <a:bodyPr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lang="en-US" sz="2800" b="1" kern="1200" dirty="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Título de la dinámica o sprint (Calibri Light Headings 28)</a:t>
            </a:r>
            <a:br>
              <a:rPr lang="en-US" dirty="0"/>
            </a:br>
            <a:endParaRPr lang="en-US" dirty="0"/>
          </a:p>
        </p:txBody>
      </p:sp>
      <p:sp>
        <p:nvSpPr>
          <p:cNvPr id="35" name="Subtitle 2">
            <a:extLst>
              <a:ext uri="{FF2B5EF4-FFF2-40B4-BE49-F238E27FC236}">
                <a16:creationId xmlns:a16="http://schemas.microsoft.com/office/drawing/2014/main" id="{9582FACD-B802-BC4C-BCCA-6103EAC9508C}"/>
              </a:ext>
            </a:extLst>
          </p:cNvPr>
          <p:cNvSpPr>
            <a:spLocks noGrp="1"/>
          </p:cNvSpPr>
          <p:nvPr>
            <p:ph type="subTitle" idx="1" hasCustomPrompt="1"/>
          </p:nvPr>
        </p:nvSpPr>
        <p:spPr>
          <a:xfrm>
            <a:off x="2438399" y="1967875"/>
            <a:ext cx="9225035" cy="4305925"/>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Instrucciones de la dinámica o sprint (Calibri - Body 20)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Objetivo</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Instrucciones</a:t>
            </a:r>
            <a:r>
              <a:rPr lang="en-US" dirty="0"/>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err="1"/>
              <a:t>Resultados</a:t>
            </a:r>
            <a:r>
              <a:rPr lang="en-US" dirty="0"/>
              <a:t> </a:t>
            </a:r>
            <a:r>
              <a:rPr lang="en-US" dirty="0" err="1"/>
              <a:t>esperados</a:t>
            </a:r>
            <a:r>
              <a:rPr lang="en-US" dirty="0"/>
              <a:t>:</a:t>
            </a:r>
          </a:p>
          <a:p>
            <a:endParaRPr lang="en-US" dirty="0"/>
          </a:p>
        </p:txBody>
      </p:sp>
      <p:grpSp>
        <p:nvGrpSpPr>
          <p:cNvPr id="2" name="Group 1">
            <a:extLst>
              <a:ext uri="{FF2B5EF4-FFF2-40B4-BE49-F238E27FC236}">
                <a16:creationId xmlns:a16="http://schemas.microsoft.com/office/drawing/2014/main" id="{526ABAD3-DE8C-FB45-8C5F-B52CDBE0DE6A}"/>
              </a:ext>
            </a:extLst>
          </p:cNvPr>
          <p:cNvGrpSpPr/>
          <p:nvPr userDrawn="1"/>
        </p:nvGrpSpPr>
        <p:grpSpPr>
          <a:xfrm>
            <a:off x="-232535" y="166175"/>
            <a:ext cx="1862727" cy="3262825"/>
            <a:chOff x="2485265" y="581759"/>
            <a:chExt cx="1862727" cy="3262825"/>
          </a:xfrm>
        </p:grpSpPr>
        <p:sp>
          <p:nvSpPr>
            <p:cNvPr id="12" name="Triangle 11">
              <a:extLst>
                <a:ext uri="{FF2B5EF4-FFF2-40B4-BE49-F238E27FC236}">
                  <a16:creationId xmlns:a16="http://schemas.microsoft.com/office/drawing/2014/main" id="{1AA1BA26-4BCF-8848-B264-64E71A4518E7}"/>
                </a:ext>
              </a:extLst>
            </p:cNvPr>
            <p:cNvSpPr/>
            <p:nvPr userDrawn="1"/>
          </p:nvSpPr>
          <p:spPr>
            <a:xfrm rot="12600000">
              <a:off x="2485265" y="581759"/>
              <a:ext cx="810774" cy="698943"/>
            </a:xfrm>
            <a:prstGeom prst="triangle">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3" name="Triangle 12">
              <a:extLst>
                <a:ext uri="{FF2B5EF4-FFF2-40B4-BE49-F238E27FC236}">
                  <a16:creationId xmlns:a16="http://schemas.microsoft.com/office/drawing/2014/main" id="{5CBC9CB3-A0C8-8642-B3F2-E147AC27C904}"/>
                </a:ext>
              </a:extLst>
            </p:cNvPr>
            <p:cNvSpPr/>
            <p:nvPr userDrawn="1"/>
          </p:nvSpPr>
          <p:spPr>
            <a:xfrm rot="12600000">
              <a:off x="3185107" y="989259"/>
              <a:ext cx="810774" cy="698943"/>
            </a:xfrm>
            <a:prstGeom prst="triangle">
              <a:avLst/>
            </a:prstGeom>
            <a:solidFill>
              <a:srgbClr val="FF7C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4" name="Triangle 13">
              <a:extLst>
                <a:ext uri="{FF2B5EF4-FFF2-40B4-BE49-F238E27FC236}">
                  <a16:creationId xmlns:a16="http://schemas.microsoft.com/office/drawing/2014/main" id="{9D3F80EE-5E39-A348-8194-E8ED9494F397}"/>
                </a:ext>
              </a:extLst>
            </p:cNvPr>
            <p:cNvSpPr/>
            <p:nvPr userDrawn="1"/>
          </p:nvSpPr>
          <p:spPr>
            <a:xfrm rot="1794778">
              <a:off x="2833478" y="785511"/>
              <a:ext cx="810774" cy="698943"/>
            </a:xfrm>
            <a:prstGeom prst="triangle">
              <a:avLst/>
            </a:prstGeom>
            <a:solidFill>
              <a:srgbClr val="F7A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5" name="Triangle 14">
              <a:extLst>
                <a:ext uri="{FF2B5EF4-FFF2-40B4-BE49-F238E27FC236}">
                  <a16:creationId xmlns:a16="http://schemas.microsoft.com/office/drawing/2014/main" id="{2DEC1EFA-368D-5446-9007-231C2C3DE741}"/>
                </a:ext>
              </a:extLst>
            </p:cNvPr>
            <p:cNvSpPr/>
            <p:nvPr userDrawn="1"/>
          </p:nvSpPr>
          <p:spPr>
            <a:xfrm rot="1794778">
              <a:off x="3536736" y="1193015"/>
              <a:ext cx="810774" cy="698943"/>
            </a:xfrm>
            <a:prstGeom prst="triangle">
              <a:avLst/>
            </a:prstGeom>
            <a:solidFill>
              <a:srgbClr val="FF4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6" name="Triangle 15">
              <a:extLst>
                <a:ext uri="{FF2B5EF4-FFF2-40B4-BE49-F238E27FC236}">
                  <a16:creationId xmlns:a16="http://schemas.microsoft.com/office/drawing/2014/main" id="{AA634918-0738-414A-845D-A91A2395D3BE}"/>
                </a:ext>
              </a:extLst>
            </p:cNvPr>
            <p:cNvSpPr/>
            <p:nvPr userDrawn="1"/>
          </p:nvSpPr>
          <p:spPr>
            <a:xfrm rot="12600000">
              <a:off x="3188198" y="2737033"/>
              <a:ext cx="810774" cy="698943"/>
            </a:xfrm>
            <a:prstGeom prst="triangle">
              <a:avLst/>
            </a:prstGeom>
            <a:solidFill>
              <a:srgbClr val="0087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7" name="Triangle 16">
              <a:extLst>
                <a:ext uri="{FF2B5EF4-FFF2-40B4-BE49-F238E27FC236}">
                  <a16:creationId xmlns:a16="http://schemas.microsoft.com/office/drawing/2014/main" id="{54606F2B-0509-C144-8221-9A51D6B321EF}"/>
                </a:ext>
              </a:extLst>
            </p:cNvPr>
            <p:cNvSpPr/>
            <p:nvPr userDrawn="1"/>
          </p:nvSpPr>
          <p:spPr>
            <a:xfrm rot="12600000">
              <a:off x="2485266" y="3145641"/>
              <a:ext cx="810774" cy="698943"/>
            </a:xfrm>
            <a:prstGeom prst="triangle">
              <a:avLst/>
            </a:prstGeom>
            <a:solidFill>
              <a:srgbClr val="008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8" name="Triangle 17">
              <a:extLst>
                <a:ext uri="{FF2B5EF4-FFF2-40B4-BE49-F238E27FC236}">
                  <a16:creationId xmlns:a16="http://schemas.microsoft.com/office/drawing/2014/main" id="{C774F452-A397-7641-A7CF-20EFE9487EC5}"/>
                </a:ext>
              </a:extLst>
            </p:cNvPr>
            <p:cNvSpPr/>
            <p:nvPr userDrawn="1"/>
          </p:nvSpPr>
          <p:spPr>
            <a:xfrm rot="1794778">
              <a:off x="2834762" y="2539064"/>
              <a:ext cx="810774" cy="698943"/>
            </a:xfrm>
            <a:prstGeom prst="triangle">
              <a:avLst/>
            </a:prstGeom>
            <a:solidFill>
              <a:srgbClr val="03A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19" name="Triangle 18">
              <a:extLst>
                <a:ext uri="{FF2B5EF4-FFF2-40B4-BE49-F238E27FC236}">
                  <a16:creationId xmlns:a16="http://schemas.microsoft.com/office/drawing/2014/main" id="{4FF3DCC4-AA57-3B4F-9E38-A886B9CEE9C8}"/>
                </a:ext>
              </a:extLst>
            </p:cNvPr>
            <p:cNvSpPr/>
            <p:nvPr userDrawn="1"/>
          </p:nvSpPr>
          <p:spPr>
            <a:xfrm rot="1794778">
              <a:off x="3537218" y="2130454"/>
              <a:ext cx="810774" cy="698943"/>
            </a:xfrm>
            <a:prstGeom prst="triangle">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39581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ier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46C2F8-8DE9-734A-B5BF-FB5AE0FBF392}"/>
              </a:ext>
            </a:extLst>
          </p:cNvPr>
          <p:cNvPicPr>
            <a:picLocks noChangeAspect="1"/>
          </p:cNvPicPr>
          <p:nvPr userDrawn="1"/>
        </p:nvPicPr>
        <p:blipFill>
          <a:blip r:embed="rId2"/>
          <a:stretch>
            <a:fillRect/>
          </a:stretch>
        </p:blipFill>
        <p:spPr>
          <a:xfrm>
            <a:off x="265594" y="-2231"/>
            <a:ext cx="11660813" cy="6858000"/>
          </a:xfrm>
          <a:prstGeom prst="rect">
            <a:avLst/>
          </a:prstGeom>
        </p:spPr>
      </p:pic>
      <p:pic>
        <p:nvPicPr>
          <p:cNvPr id="19" name="Picture 18">
            <a:extLst>
              <a:ext uri="{FF2B5EF4-FFF2-40B4-BE49-F238E27FC236}">
                <a16:creationId xmlns:a16="http://schemas.microsoft.com/office/drawing/2014/main" id="{E9AE157C-E297-F049-9F65-44B1861A6394}"/>
              </a:ext>
            </a:extLst>
          </p:cNvPr>
          <p:cNvPicPr>
            <a:picLocks noChangeAspect="1"/>
          </p:cNvPicPr>
          <p:nvPr userDrawn="1"/>
        </p:nvPicPr>
        <p:blipFill>
          <a:blip r:embed="rId3"/>
          <a:stretch>
            <a:fillRect/>
          </a:stretch>
        </p:blipFill>
        <p:spPr>
          <a:xfrm>
            <a:off x="2928785" y="4411606"/>
            <a:ext cx="2043857" cy="831716"/>
          </a:xfrm>
          <a:prstGeom prst="rect">
            <a:avLst/>
          </a:prstGeom>
        </p:spPr>
      </p:pic>
      <p:pic>
        <p:nvPicPr>
          <p:cNvPr id="20" name="Picture 2" descr="https://lh6.googleusercontent.com/ZLGXLiyYQBDC3pNpzHlajnnY_WFW4j1mFpcX-qbvfs-xIsFhx2UUvf9cSRhJuQ-mGmXch_v7iOKH5eOYv2CunZheDTkcgPle13S0W0a56GxS1VAULDj-2kKjIumYR8nb6RJ32us8">
            <a:extLst>
              <a:ext uri="{FF2B5EF4-FFF2-40B4-BE49-F238E27FC236}">
                <a16:creationId xmlns:a16="http://schemas.microsoft.com/office/drawing/2014/main" id="{E063C76F-AF6C-A642-A4AF-6962FD1A1604}"/>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14821" b="31638"/>
          <a:stretch/>
        </p:blipFill>
        <p:spPr bwMode="auto">
          <a:xfrm>
            <a:off x="5557533" y="4439638"/>
            <a:ext cx="2635516" cy="803684"/>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C9A69EBE-EB5E-7343-8BBA-6A30EC3F544D}"/>
              </a:ext>
            </a:extLst>
          </p:cNvPr>
          <p:cNvSpPr txBox="1">
            <a:spLocks/>
          </p:cNvSpPr>
          <p:nvPr userDrawn="1"/>
        </p:nvSpPr>
        <p:spPr>
          <a:xfrm>
            <a:off x="2624554" y="2663563"/>
            <a:ext cx="5846081" cy="11654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r>
              <a:rPr lang="en-US" sz="6000" b="1" dirty="0"/>
              <a:t>Muchas gracias</a:t>
            </a:r>
          </a:p>
        </p:txBody>
      </p:sp>
      <p:sp>
        <p:nvSpPr>
          <p:cNvPr id="25" name="Title 1">
            <a:extLst>
              <a:ext uri="{FF2B5EF4-FFF2-40B4-BE49-F238E27FC236}">
                <a16:creationId xmlns:a16="http://schemas.microsoft.com/office/drawing/2014/main" id="{D17DD490-99D8-3146-A681-AB0DF499E70A}"/>
              </a:ext>
            </a:extLst>
          </p:cNvPr>
          <p:cNvSpPr txBox="1">
            <a:spLocks/>
          </p:cNvSpPr>
          <p:nvPr userDrawn="1"/>
        </p:nvSpPr>
        <p:spPr>
          <a:xfrm>
            <a:off x="2624553" y="3683146"/>
            <a:ext cx="5846081" cy="229186"/>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lang="en-US" sz="1600" b="0" i="0" kern="1200">
                <a:solidFill>
                  <a:schemeClr val="tx1"/>
                </a:solidFill>
                <a:effectLst/>
                <a:latin typeface="+mj-lt"/>
                <a:ea typeface="+mj-ea"/>
                <a:cs typeface="+mj-cs"/>
              </a:defRPr>
            </a:lvl1pPr>
          </a:lstStyle>
          <a:p>
            <a:br>
              <a:rPr lang="en-US" sz="600" dirty="0"/>
            </a:br>
            <a:r>
              <a:rPr lang="en-US" sz="600" b="0" i="0">
                <a:solidFill>
                  <a:srgbClr val="444444"/>
                </a:solidFill>
                <a:effectLst/>
                <a:latin typeface="HelveticaNeue" panose="02000503000000020004" pitchFamily="2" charset="0"/>
              </a:rPr>
              <a:t>01001101 01110101 01100011 01101000 01100001 01110011 00100000 01100111 01110010 01100001 01100011 01101001 01100001 01110011</a:t>
            </a:r>
            <a:endParaRPr lang="en-US" sz="600" b="1" dirty="0"/>
          </a:p>
        </p:txBody>
      </p:sp>
      <p:grpSp>
        <p:nvGrpSpPr>
          <p:cNvPr id="2" name="Group 1">
            <a:extLst>
              <a:ext uri="{FF2B5EF4-FFF2-40B4-BE49-F238E27FC236}">
                <a16:creationId xmlns:a16="http://schemas.microsoft.com/office/drawing/2014/main" id="{4C0A4174-F5EA-F04D-936E-20EF7C3850CF}"/>
              </a:ext>
            </a:extLst>
          </p:cNvPr>
          <p:cNvGrpSpPr/>
          <p:nvPr userDrawn="1"/>
        </p:nvGrpSpPr>
        <p:grpSpPr>
          <a:xfrm>
            <a:off x="-12700" y="-2229"/>
            <a:ext cx="2450686" cy="6860233"/>
            <a:chOff x="-12700" y="-2229"/>
            <a:chExt cx="2450686" cy="6860233"/>
          </a:xfrm>
        </p:grpSpPr>
        <p:sp>
          <p:nvSpPr>
            <p:cNvPr id="21" name="Triangle 20">
              <a:extLst>
                <a:ext uri="{FF2B5EF4-FFF2-40B4-BE49-F238E27FC236}">
                  <a16:creationId xmlns:a16="http://schemas.microsoft.com/office/drawing/2014/main" id="{194091D0-03E7-A84A-83E6-2BFE9C55302B}"/>
                </a:ext>
              </a:extLst>
            </p:cNvPr>
            <p:cNvSpPr/>
            <p:nvPr userDrawn="1"/>
          </p:nvSpPr>
          <p:spPr>
            <a:xfrm>
              <a:off x="-270" y="5986919"/>
              <a:ext cx="1742170" cy="87108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22" name="Triangle 21">
              <a:extLst>
                <a:ext uri="{FF2B5EF4-FFF2-40B4-BE49-F238E27FC236}">
                  <a16:creationId xmlns:a16="http://schemas.microsoft.com/office/drawing/2014/main" id="{CE1DC128-5F83-9646-B0C3-3FE56F113D53}"/>
                </a:ext>
              </a:extLst>
            </p:cNvPr>
            <p:cNvSpPr/>
            <p:nvPr userDrawn="1"/>
          </p:nvSpPr>
          <p:spPr>
            <a:xfrm rot="5400000">
              <a:off x="-409146" y="403358"/>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3" name="Rectangle 22">
              <a:extLst>
                <a:ext uri="{FF2B5EF4-FFF2-40B4-BE49-F238E27FC236}">
                  <a16:creationId xmlns:a16="http://schemas.microsoft.com/office/drawing/2014/main" id="{85CF54DB-17E9-714F-A445-190A56BF22D9}"/>
                </a:ext>
              </a:extLst>
            </p:cNvPr>
            <p:cNvSpPr/>
            <p:nvPr userDrawn="1"/>
          </p:nvSpPr>
          <p:spPr>
            <a:xfrm rot="2700000">
              <a:off x="255135" y="1128813"/>
              <a:ext cx="1231900" cy="1231900"/>
            </a:xfrm>
            <a:prstGeom prst="rect">
              <a:avLst/>
            </a:prstGeom>
            <a:solidFill>
              <a:srgbClr val="374E6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6" name="Triangle 25">
              <a:extLst>
                <a:ext uri="{FF2B5EF4-FFF2-40B4-BE49-F238E27FC236}">
                  <a16:creationId xmlns:a16="http://schemas.microsoft.com/office/drawing/2014/main" id="{FBA2E1C0-F52F-DE47-8770-45BA764AB2D7}"/>
                </a:ext>
              </a:extLst>
            </p:cNvPr>
            <p:cNvSpPr/>
            <p:nvPr userDrawn="1"/>
          </p:nvSpPr>
          <p:spPr>
            <a:xfrm rot="5400000">
              <a:off x="-418287" y="5523999"/>
              <a:ext cx="1616927" cy="805754"/>
            </a:xfrm>
            <a:prstGeom prst="triangle">
              <a:avLst/>
            </a:prstGeom>
            <a:solidFill>
              <a:srgbClr val="F05C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7" name="Rectangle 26">
              <a:extLst>
                <a:ext uri="{FF2B5EF4-FFF2-40B4-BE49-F238E27FC236}">
                  <a16:creationId xmlns:a16="http://schemas.microsoft.com/office/drawing/2014/main" id="{7183B2E9-53EF-2E44-B2EE-D505E9FCBD29}"/>
                </a:ext>
              </a:extLst>
            </p:cNvPr>
            <p:cNvSpPr/>
            <p:nvPr userDrawn="1"/>
          </p:nvSpPr>
          <p:spPr>
            <a:xfrm rot="2700000">
              <a:off x="254864" y="4372397"/>
              <a:ext cx="1231900" cy="1231900"/>
            </a:xfrm>
            <a:prstGeom prst="rect">
              <a:avLst/>
            </a:prstGeom>
            <a:solidFill>
              <a:srgbClr val="FAD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sp>
          <p:nvSpPr>
            <p:cNvPr id="28" name="Rectangle 27">
              <a:extLst>
                <a:ext uri="{FF2B5EF4-FFF2-40B4-BE49-F238E27FC236}">
                  <a16:creationId xmlns:a16="http://schemas.microsoft.com/office/drawing/2014/main" id="{48571C50-4BC1-4C4E-8423-E5FE66F193F6}"/>
                </a:ext>
              </a:extLst>
            </p:cNvPr>
            <p:cNvSpPr/>
            <p:nvPr userDrawn="1"/>
          </p:nvSpPr>
          <p:spPr>
            <a:xfrm rot="2700000">
              <a:off x="1206086" y="5311919"/>
              <a:ext cx="1231900" cy="1231900"/>
            </a:xfrm>
            <a:prstGeom prst="rect">
              <a:avLst/>
            </a:prstGeom>
            <a:solidFill>
              <a:srgbClr val="40AA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s-ES_tradnl" sz="1800"/>
            </a:p>
          </p:txBody>
        </p:sp>
      </p:grpSp>
    </p:spTree>
    <p:extLst>
      <p:ext uri="{BB962C8B-B14F-4D97-AF65-F5344CB8AC3E}">
        <p14:creationId xmlns:p14="http://schemas.microsoft.com/office/powerpoint/2010/main" val="155435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un contenedor SIN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1" y="1825625"/>
            <a:ext cx="10515600" cy="4351338"/>
          </a:xfrm>
          <a:prstGeom prst="rect">
            <a:avLst/>
          </a:prstGeom>
        </p:spPr>
        <p:txBody>
          <a:bodyPr/>
          <a:lstStyle>
            <a:lvl1pPr marL="0" indent="0">
              <a:buNone/>
              <a:defRPr/>
            </a:lvl1pPr>
            <a:lvl2pPr marL="457200" indent="0">
              <a:buNone/>
              <a:defRPr/>
            </a:lvl2pPr>
          </a:lstStyle>
          <a:p>
            <a:pPr lvl="0"/>
            <a:r>
              <a:rPr lang="en-US" dirty="0"/>
              <a:t>Click to edit Master text styles</a:t>
            </a:r>
          </a:p>
        </p:txBody>
      </p:sp>
      <p:sp>
        <p:nvSpPr>
          <p:cNvPr id="4" name="Title 1">
            <a:extLst>
              <a:ext uri="{FF2B5EF4-FFF2-40B4-BE49-F238E27FC236}">
                <a16:creationId xmlns:a16="http://schemas.microsoft.com/office/drawing/2014/main" id="{C4A5A216-2E4C-E74C-B515-ED3FDB5F0A3F}"/>
              </a:ext>
            </a:extLst>
          </p:cNvPr>
          <p:cNvSpPr>
            <a:spLocks noGrp="1"/>
          </p:cNvSpPr>
          <p:nvPr>
            <p:ph type="title" hasCustomPrompt="1"/>
          </p:nvPr>
        </p:nvSpPr>
        <p:spPr>
          <a:xfrm>
            <a:off x="838200" y="345124"/>
            <a:ext cx="10515600" cy="621528"/>
          </a:xfrm>
          <a:prstGeom prst="rect">
            <a:avLst/>
          </a:prstGeom>
        </p:spPr>
        <p:txBody>
          <a:bodyPr>
            <a:noAutofit/>
          </a:bodyPr>
          <a:lstStyle>
            <a:lvl1pPr>
              <a:defRPr sz="3600" b="1"/>
            </a:lvl1pPr>
          </a:lstStyle>
          <a:p>
            <a:r>
              <a:rPr lang="en-US" dirty="0"/>
              <a:t>Título en una línea</a:t>
            </a:r>
          </a:p>
        </p:txBody>
      </p:sp>
      <p:sp>
        <p:nvSpPr>
          <p:cNvPr id="5" name="Google Shape;22;p3">
            <a:extLst>
              <a:ext uri="{FF2B5EF4-FFF2-40B4-BE49-F238E27FC236}">
                <a16:creationId xmlns:a16="http://schemas.microsoft.com/office/drawing/2014/main" id="{77E12CF4-46D4-3246-B576-B3C6C1739F5C}"/>
              </a:ext>
            </a:extLst>
          </p:cNvPr>
          <p:cNvSpPr txBox="1">
            <a:spLocks noGrp="1"/>
          </p:cNvSpPr>
          <p:nvPr>
            <p:ph type="subTitle" idx="10" hasCustomPrompt="1"/>
          </p:nvPr>
        </p:nvSpPr>
        <p:spPr>
          <a:xfrm>
            <a:off x="838200" y="1005842"/>
            <a:ext cx="10515600" cy="261256"/>
          </a:xfrm>
          <a:prstGeom prst="rect">
            <a:avLst/>
          </a:prstGeom>
          <a:noFill/>
          <a:ln>
            <a:noFill/>
          </a:ln>
        </p:spPr>
        <p:txBody>
          <a:bodyPr spcFirstLastPara="1" wrap="square" lIns="91425" tIns="0" rIns="91425" bIns="0" anchor="ctr" anchorCtr="0">
            <a:noAutofit/>
          </a:bodyPr>
          <a:lstStyle>
            <a:lvl1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sz="1800">
                <a:solidFill>
                  <a:srgbClr val="3F3F3F"/>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marL="228600" marR="0" lvl="0" indent="-228600" algn="l" defTabSz="914400" rtl="0" eaLnBrk="1" fontAlgn="auto" latinLnBrk="0" hangingPunct="1">
              <a:lnSpc>
                <a:spcPct val="100000"/>
              </a:lnSpc>
              <a:spcBef>
                <a:spcPts val="0"/>
              </a:spcBef>
              <a:spcAft>
                <a:spcPts val="0"/>
              </a:spcAft>
              <a:buClr>
                <a:srgbClr val="3F3F3F"/>
              </a:buClr>
              <a:buSzPts val="1280"/>
              <a:buFont typeface="Calibri"/>
              <a:buNone/>
              <a:tabLst/>
              <a:defRPr/>
            </a:pPr>
            <a:r>
              <a:rPr lang="es-ES"/>
              <a:t>Click para añadir subtítulo en una línea</a:t>
            </a:r>
          </a:p>
        </p:txBody>
      </p:sp>
      <p:sp>
        <p:nvSpPr>
          <p:cNvPr id="6" name="Content Placeholder 2">
            <a:extLst>
              <a:ext uri="{FF2B5EF4-FFF2-40B4-BE49-F238E27FC236}">
                <a16:creationId xmlns:a16="http://schemas.microsoft.com/office/drawing/2014/main" id="{0D7554AD-1FF2-A54F-83D6-FF272FC46884}"/>
              </a:ext>
            </a:extLst>
          </p:cNvPr>
          <p:cNvSpPr>
            <a:spLocks noGrp="1"/>
          </p:cNvSpPr>
          <p:nvPr>
            <p:ph idx="11" hasCustomPrompt="1"/>
          </p:nvPr>
        </p:nvSpPr>
        <p:spPr>
          <a:xfrm>
            <a:off x="838200" y="6223263"/>
            <a:ext cx="10515600" cy="382214"/>
          </a:xfrm>
          <a:prstGeom prst="rect">
            <a:avLst/>
          </a:prstGeom>
        </p:spPr>
        <p:txBody>
          <a:bodyPr anchor="t"/>
          <a:lstStyle>
            <a:lvl1pPr marL="0" indent="0">
              <a:lnSpc>
                <a:spcPct val="90000"/>
              </a:lnSpc>
              <a:spcBef>
                <a:spcPts val="0"/>
              </a:spcBef>
              <a:buClr>
                <a:srgbClr val="00B0F0"/>
              </a:buClr>
              <a:buNone/>
              <a:defRPr sz="1200">
                <a:solidFill>
                  <a:schemeClr val="tx1">
                    <a:lumMod val="65000"/>
                    <a:lumOff val="35000"/>
                  </a:schemeClr>
                </a:solidFill>
              </a:defRPr>
            </a:lvl1pPr>
          </a:lstStyle>
          <a:p>
            <a:pPr lvl="0"/>
            <a:r>
              <a:rPr lang="en-US" dirty="0"/>
              <a:t>Fuente:</a:t>
            </a:r>
          </a:p>
          <a:p>
            <a:pPr lvl="0"/>
            <a:r>
              <a:rPr lang="en-US" dirty="0"/>
              <a:t>Lorem ipsum at dolomen</a:t>
            </a:r>
          </a:p>
          <a:p>
            <a:pPr lvl="0"/>
            <a:endParaRPr lang="en-US" dirty="0"/>
          </a:p>
        </p:txBody>
      </p:sp>
    </p:spTree>
    <p:extLst>
      <p:ext uri="{BB962C8B-B14F-4D97-AF65-F5344CB8AC3E}">
        <p14:creationId xmlns:p14="http://schemas.microsoft.com/office/powerpoint/2010/main" val="254859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bliografía y lecturas complementaria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825625"/>
            <a:ext cx="10515600" cy="4351338"/>
          </a:xfrm>
          <a:prstGeom prst="rect">
            <a:avLst/>
          </a:prstGeom>
        </p:spPr>
        <p:txBody>
          <a:bodyPr/>
          <a:lstStyle>
            <a:lvl1pPr>
              <a:buClr>
                <a:srgbClr val="00B0F0"/>
              </a:buClr>
              <a:defRPr sz="2000"/>
            </a:lvl1pPr>
          </a:lstStyle>
          <a:p>
            <a:pPr lvl="0"/>
            <a:r>
              <a:rPr lang="en-US" dirty="0" err="1"/>
              <a:t>Biblio</a:t>
            </a:r>
            <a:r>
              <a:rPr lang="en-US" dirty="0"/>
              <a:t> 1 (Calibri Body 20)</a:t>
            </a:r>
          </a:p>
          <a:p>
            <a:pPr lvl="0"/>
            <a:r>
              <a:rPr lang="en-US" dirty="0"/>
              <a:t>Biblio 2</a:t>
            </a:r>
          </a:p>
          <a:p>
            <a:pPr lvl="0"/>
            <a:endParaRPr lang="en-US" dirty="0"/>
          </a:p>
        </p:txBody>
      </p:sp>
      <p:sp>
        <p:nvSpPr>
          <p:cNvPr id="7" name="Title 1">
            <a:extLst>
              <a:ext uri="{FF2B5EF4-FFF2-40B4-BE49-F238E27FC236}">
                <a16:creationId xmlns:a16="http://schemas.microsoft.com/office/drawing/2014/main" id="{0723F675-34FE-0642-B747-6BB2FC82BB8B}"/>
              </a:ext>
            </a:extLst>
          </p:cNvPr>
          <p:cNvSpPr txBox="1">
            <a:spLocks/>
          </p:cNvSpPr>
          <p:nvPr userDrawn="1"/>
        </p:nvSpPr>
        <p:spPr>
          <a:xfrm>
            <a:off x="838200" y="347971"/>
            <a:ext cx="10515600" cy="621528"/>
          </a:xfrm>
          <a:prstGeom prst="rect">
            <a:avLst/>
          </a:prstGeom>
        </p:spPr>
        <p:txBody>
          <a:bodyPr>
            <a:noAutofit/>
          </a:bodyPr>
          <a:lstStyle>
            <a:lvl1pPr algn="r"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3600" dirty="0"/>
              <a:t>Bibliografía y lecturas complementarias</a:t>
            </a:r>
          </a:p>
        </p:txBody>
      </p:sp>
    </p:spTree>
    <p:extLst>
      <p:ext uri="{BB962C8B-B14F-4D97-AF65-F5344CB8AC3E}">
        <p14:creationId xmlns:p14="http://schemas.microsoft.com/office/powerpoint/2010/main" val="1638965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C808CC-E3D2-9F40-B8A9-376F3E766D2A}"/>
              </a:ext>
            </a:extLst>
          </p:cNvPr>
          <p:cNvPicPr>
            <a:picLocks noChangeAspect="1"/>
          </p:cNvPicPr>
          <p:nvPr userDrawn="1"/>
        </p:nvPicPr>
        <p:blipFill rotWithShape="1">
          <a:blip r:embed="rId8"/>
          <a:srcRect t="5616" b="6542"/>
          <a:stretch/>
        </p:blipFill>
        <p:spPr>
          <a:xfrm>
            <a:off x="0" y="0"/>
            <a:ext cx="596675" cy="6858000"/>
          </a:xfrm>
          <a:prstGeom prst="rect">
            <a:avLst/>
          </a:prstGeom>
        </p:spPr>
      </p:pic>
    </p:spTree>
    <p:extLst>
      <p:ext uri="{BB962C8B-B14F-4D97-AF65-F5344CB8AC3E}">
        <p14:creationId xmlns:p14="http://schemas.microsoft.com/office/powerpoint/2010/main" val="3155392697"/>
      </p:ext>
    </p:extLst>
  </p:cSld>
  <p:clrMap bg1="lt1" tx1="dk1" bg2="lt2" tx2="dk2" accent1="accent1" accent2="accent2" accent3="accent3" accent4="accent4" accent5="accent5" accent6="accent6" hlink="hlink" folHlink="folHlink"/>
  <p:sldLayoutIdLst>
    <p:sldLayoutId id="2147483705" r:id="rId1"/>
    <p:sldLayoutId id="2147483679" r:id="rId2"/>
    <p:sldLayoutId id="2147483707" r:id="rId3"/>
    <p:sldLayoutId id="2147483712" r:id="rId4"/>
    <p:sldLayoutId id="2147483660" r:id="rId5"/>
    <p:sldLayoutId id="214748367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Leiva@udd.c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hyperlink" Target="mailto:j.miranda@udd.c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853F-4F6D-9943-91CD-E3B2661CAFB5}"/>
              </a:ext>
            </a:extLst>
          </p:cNvPr>
          <p:cNvSpPr>
            <a:spLocks noGrp="1"/>
          </p:cNvSpPr>
          <p:nvPr>
            <p:ph type="ctrTitle"/>
          </p:nvPr>
        </p:nvSpPr>
        <p:spPr>
          <a:xfrm>
            <a:off x="2213113" y="2231540"/>
            <a:ext cx="8678652" cy="1131126"/>
          </a:xfrm>
        </p:spPr>
        <p:txBody>
          <a:bodyPr/>
          <a:lstStyle/>
          <a:p>
            <a:r>
              <a:rPr lang="es-ES_tradnl" sz="3600" dirty="0"/>
              <a:t>Presentación Módulo Análisis Exploratorio</a:t>
            </a:r>
          </a:p>
        </p:txBody>
      </p:sp>
      <p:sp>
        <p:nvSpPr>
          <p:cNvPr id="3" name="Subtitle 2">
            <a:extLst>
              <a:ext uri="{FF2B5EF4-FFF2-40B4-BE49-F238E27FC236}">
                <a16:creationId xmlns:a16="http://schemas.microsoft.com/office/drawing/2014/main" id="{99C722A7-BC4A-B641-8347-488E2FDBEE1E}"/>
              </a:ext>
            </a:extLst>
          </p:cNvPr>
          <p:cNvSpPr>
            <a:spLocks noGrp="1"/>
          </p:cNvSpPr>
          <p:nvPr>
            <p:ph type="subTitle" idx="1"/>
          </p:nvPr>
        </p:nvSpPr>
        <p:spPr>
          <a:xfrm>
            <a:off x="1363183" y="3014301"/>
            <a:ext cx="9144000" cy="805486"/>
          </a:xfrm>
        </p:spPr>
        <p:txBody>
          <a:bodyPr/>
          <a:lstStyle/>
          <a:p>
            <a:pPr algn="ctr"/>
            <a:r>
              <a:rPr lang="es-ES_tradnl" dirty="0" err="1">
                <a:solidFill>
                  <a:schemeClr val="accent6">
                    <a:lumMod val="75000"/>
                  </a:schemeClr>
                </a:solidFill>
              </a:rPr>
              <a:t>xxxx</a:t>
            </a:r>
            <a:endParaRPr lang="es-ES_tradnl" dirty="0">
              <a:solidFill>
                <a:schemeClr val="accent6">
                  <a:lumMod val="75000"/>
                </a:schemeClr>
              </a:solidFill>
            </a:endParaRPr>
          </a:p>
        </p:txBody>
      </p:sp>
      <p:sp>
        <p:nvSpPr>
          <p:cNvPr id="4" name="Text Placeholder 3">
            <a:extLst>
              <a:ext uri="{FF2B5EF4-FFF2-40B4-BE49-F238E27FC236}">
                <a16:creationId xmlns:a16="http://schemas.microsoft.com/office/drawing/2014/main" id="{C8424A80-FEDB-5F4F-AEB4-AF268A476BB1}"/>
              </a:ext>
            </a:extLst>
          </p:cNvPr>
          <p:cNvSpPr>
            <a:spLocks noGrp="1"/>
          </p:cNvSpPr>
          <p:nvPr>
            <p:ph type="body" sz="quarter" idx="10"/>
          </p:nvPr>
        </p:nvSpPr>
        <p:spPr>
          <a:xfrm>
            <a:off x="8064499" y="4412203"/>
            <a:ext cx="3040823" cy="374110"/>
          </a:xfrm>
        </p:spPr>
        <p:txBody>
          <a:bodyPr>
            <a:noAutofit/>
          </a:bodyPr>
          <a:lstStyle/>
          <a:p>
            <a:pPr marL="0" indent="0" defTabSz="914400" rtl="0" eaLnBrk="1" latinLnBrk="0" hangingPunct="1">
              <a:lnSpc>
                <a:spcPct val="90000"/>
              </a:lnSpc>
              <a:spcBef>
                <a:spcPts val="0"/>
              </a:spcBef>
              <a:buFont typeface="Arial" panose="020B0604020202020204" pitchFamily="34" charset="0"/>
              <a:buNone/>
            </a:pPr>
            <a:r>
              <a:rPr lang="es-ES_tradnl" dirty="0"/>
              <a:t>Yanina Leiva Araos</a:t>
            </a:r>
          </a:p>
        </p:txBody>
      </p:sp>
      <p:sp>
        <p:nvSpPr>
          <p:cNvPr id="5" name="Text Placeholder 4">
            <a:extLst>
              <a:ext uri="{FF2B5EF4-FFF2-40B4-BE49-F238E27FC236}">
                <a16:creationId xmlns:a16="http://schemas.microsoft.com/office/drawing/2014/main" id="{0B52F970-23C1-EE48-9417-FED343775566}"/>
              </a:ext>
            </a:extLst>
          </p:cNvPr>
          <p:cNvSpPr>
            <a:spLocks noGrp="1"/>
          </p:cNvSpPr>
          <p:nvPr>
            <p:ph type="body" sz="quarter" idx="11"/>
          </p:nvPr>
        </p:nvSpPr>
        <p:spPr>
          <a:xfrm>
            <a:off x="8064500" y="4840691"/>
            <a:ext cx="2948058" cy="282295"/>
          </a:xfrm>
        </p:spPr>
        <p:txBody>
          <a:bodyPr>
            <a:normAutofit fontScale="92500" lnSpcReduction="20000"/>
          </a:bodyPr>
          <a:lstStyle/>
          <a:p>
            <a:pPr marL="0" indent="0" defTabSz="914400" rtl="0" eaLnBrk="1" latinLnBrk="0" hangingPunct="1">
              <a:lnSpc>
                <a:spcPct val="90000"/>
              </a:lnSpc>
              <a:spcBef>
                <a:spcPts val="0"/>
              </a:spcBef>
              <a:buFont typeface="Arial" panose="020B0604020202020204" pitchFamily="34" charset="0"/>
              <a:buNone/>
            </a:pPr>
            <a:r>
              <a:rPr lang="es-ES_tradnl" sz="1700" dirty="0">
                <a:hlinkClick r:id="rId3"/>
              </a:rPr>
              <a:t>y.Leiva@udd.cl</a:t>
            </a:r>
            <a:endParaRPr lang="es-ES_tradnl" sz="1700"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sp>
        <p:nvSpPr>
          <p:cNvPr id="9" name="Text Placeholder 8">
            <a:extLst>
              <a:ext uri="{FF2B5EF4-FFF2-40B4-BE49-F238E27FC236}">
                <a16:creationId xmlns:a16="http://schemas.microsoft.com/office/drawing/2014/main" id="{0345F29D-CC91-7C46-8231-A0258D3DC581}"/>
              </a:ext>
            </a:extLst>
          </p:cNvPr>
          <p:cNvSpPr>
            <a:spLocks noGrp="1"/>
          </p:cNvSpPr>
          <p:nvPr>
            <p:ph type="body" sz="quarter" idx="13"/>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t>Karina Miranda Toledo</a:t>
            </a:r>
          </a:p>
        </p:txBody>
      </p:sp>
      <p:sp>
        <p:nvSpPr>
          <p:cNvPr id="10" name="Text Placeholder 9">
            <a:extLst>
              <a:ext uri="{FF2B5EF4-FFF2-40B4-BE49-F238E27FC236}">
                <a16:creationId xmlns:a16="http://schemas.microsoft.com/office/drawing/2014/main" id="{9001352C-2C9A-514C-8F3E-6471D8870FCC}"/>
              </a:ext>
            </a:extLst>
          </p:cNvPr>
          <p:cNvSpPr>
            <a:spLocks noGrp="1"/>
          </p:cNvSpPr>
          <p:nvPr>
            <p:ph type="body" sz="quarter" idx="14"/>
          </p:nvPr>
        </p:nvSpPr>
        <p:spPr/>
        <p:txBody>
          <a:bodyPr/>
          <a:lstStyle/>
          <a:p>
            <a:pPr marL="0" indent="0" defTabSz="914400" rtl="0" eaLnBrk="1" latinLnBrk="0" hangingPunct="1">
              <a:lnSpc>
                <a:spcPct val="90000"/>
              </a:lnSpc>
              <a:spcBef>
                <a:spcPts val="0"/>
              </a:spcBef>
              <a:buFont typeface="Arial" panose="020B0604020202020204" pitchFamily="34" charset="0"/>
              <a:buNone/>
            </a:pPr>
            <a:r>
              <a:rPr lang="es-ES_tradnl" dirty="0">
                <a:hlinkClick r:id="rId4"/>
              </a:rPr>
              <a:t>j.miranda@udd.cl</a:t>
            </a:r>
            <a:endParaRPr lang="es-ES_tradnl" dirty="0"/>
          </a:p>
          <a:p>
            <a:pPr marL="0" indent="0" algn="l" defTabSz="914400" rtl="0" eaLnBrk="1" latinLnBrk="0" hangingPunct="1">
              <a:lnSpc>
                <a:spcPct val="90000"/>
              </a:lnSpc>
              <a:spcBef>
                <a:spcPts val="0"/>
              </a:spcBef>
              <a:buFont typeface="Arial" panose="020B0604020202020204" pitchFamily="34" charset="0"/>
              <a:buNone/>
            </a:pPr>
            <a:endParaRPr lang="es-ES_tradnl" dirty="0"/>
          </a:p>
        </p:txBody>
      </p:sp>
      <p:pic>
        <p:nvPicPr>
          <p:cNvPr id="7" name="Picture 6">
            <a:extLst>
              <a:ext uri="{FF2B5EF4-FFF2-40B4-BE49-F238E27FC236}">
                <a16:creationId xmlns:a16="http://schemas.microsoft.com/office/drawing/2014/main" id="{67ADD3F3-2AB1-0E4B-8241-533AC20C813B}"/>
              </a:ext>
            </a:extLst>
          </p:cNvPr>
          <p:cNvPicPr>
            <a:picLocks noChangeAspect="1"/>
          </p:cNvPicPr>
          <p:nvPr/>
        </p:nvPicPr>
        <p:blipFill>
          <a:blip r:embed="rId5"/>
          <a:stretch>
            <a:fillRect/>
          </a:stretch>
        </p:blipFill>
        <p:spPr>
          <a:xfrm>
            <a:off x="3711448" y="5682607"/>
            <a:ext cx="2384552" cy="874336"/>
          </a:xfrm>
          <a:prstGeom prst="rect">
            <a:avLst/>
          </a:prstGeom>
        </p:spPr>
      </p:pic>
    </p:spTree>
    <p:extLst>
      <p:ext uri="{BB962C8B-B14F-4D97-AF65-F5344CB8AC3E}">
        <p14:creationId xmlns:p14="http://schemas.microsoft.com/office/powerpoint/2010/main" val="30090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Enfoque Clásico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2308324"/>
          </a:xfrm>
          <a:prstGeom prst="rect">
            <a:avLst/>
          </a:prstGeom>
        </p:spPr>
        <p:txBody>
          <a:bodyPr wrap="square">
            <a:spAutoFit/>
          </a:bodyPr>
          <a:lstStyle/>
          <a:p>
            <a:pPr algn="just"/>
            <a:r>
              <a:rPr lang="es-CL" dirty="0"/>
              <a:t>Si no existe estacionalidad, se estiman los coeficientes como un modelo lineal simple (utilizando el método de los minimos cuadrados).</a:t>
            </a:r>
          </a:p>
          <a:p>
            <a:endParaRPr lang="es-CL" dirty="0"/>
          </a:p>
          <a:p>
            <a:r>
              <a:rPr lang="es-CL" dirty="0"/>
              <a:t>En caso de existir componente estacional, para que ésta no enmascare la tendencia, es necesario estabilizar previamente la serie, a esto se le llama suavizamiento. </a:t>
            </a:r>
          </a:p>
          <a:p>
            <a:endParaRPr lang="es-CL" dirty="0"/>
          </a:p>
          <a:p>
            <a:pPr algn="ctr"/>
            <a:endParaRPr lang="es-CL" dirty="0"/>
          </a:p>
          <a:p>
            <a:endParaRPr lang="es-CL" dirty="0"/>
          </a:p>
        </p:txBody>
      </p:sp>
    </p:spTree>
    <p:extLst>
      <p:ext uri="{BB962C8B-B14F-4D97-AF65-F5344CB8AC3E}">
        <p14:creationId xmlns:p14="http://schemas.microsoft.com/office/powerpoint/2010/main" val="183386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Métodos de Suavizamiento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4201150"/>
          </a:xfrm>
          <a:prstGeom prst="rect">
            <a:avLst/>
          </a:prstGeom>
        </p:spPr>
        <p:txBody>
          <a:bodyPr wrap="square">
            <a:spAutoFit/>
          </a:bodyPr>
          <a:lstStyle/>
          <a:p>
            <a:pPr algn="just">
              <a:spcBef>
                <a:spcPts val="600"/>
              </a:spcBef>
              <a:spcAft>
                <a:spcPts val="600"/>
              </a:spcAft>
            </a:pPr>
            <a:r>
              <a:rPr lang="es-CL" sz="2000" dirty="0"/>
              <a:t>A continuación se presentan dos métodos para </a:t>
            </a:r>
            <a:r>
              <a:rPr lang="es-CL" sz="2000" b="1" dirty="0">
                <a:solidFill>
                  <a:schemeClr val="accent6">
                    <a:lumMod val="75000"/>
                  </a:schemeClr>
                </a:solidFill>
              </a:rPr>
              <a:t>suavizar</a:t>
            </a:r>
            <a:r>
              <a:rPr lang="es-CL" sz="2000" dirty="0"/>
              <a:t> las fluctuaciones aleatorias causadas por el componente irregular de las series de tiempo:</a:t>
            </a:r>
          </a:p>
          <a:p>
            <a:pPr marL="342900" indent="-342900" algn="just">
              <a:spcBef>
                <a:spcPts val="600"/>
              </a:spcBef>
              <a:spcAft>
                <a:spcPts val="600"/>
              </a:spcAft>
              <a:buFont typeface="Arial" panose="020B0604020202020204" pitchFamily="34" charset="0"/>
              <a:buChar char="•"/>
            </a:pPr>
            <a:r>
              <a:rPr lang="es-CL" sz="2000" dirty="0"/>
              <a:t>Medias Móviles</a:t>
            </a:r>
          </a:p>
          <a:p>
            <a:pPr marL="342900" indent="-342900" algn="just">
              <a:spcBef>
                <a:spcPts val="600"/>
              </a:spcBef>
              <a:spcAft>
                <a:spcPts val="600"/>
              </a:spcAft>
              <a:buFont typeface="Arial" panose="020B0604020202020204" pitchFamily="34" charset="0"/>
              <a:buChar char="•"/>
            </a:pPr>
            <a:r>
              <a:rPr lang="es-CL" sz="2000" dirty="0"/>
              <a:t>Suavizamiento exponencial</a:t>
            </a:r>
          </a:p>
          <a:p>
            <a:pPr algn="just">
              <a:spcBef>
                <a:spcPts val="600"/>
              </a:spcBef>
              <a:spcAft>
                <a:spcPts val="600"/>
              </a:spcAft>
            </a:pPr>
            <a:r>
              <a:rPr lang="es-CL" sz="2000" dirty="0"/>
              <a:t>Estos métodos son apropiados para series de tiempo estables, es decir, que </a:t>
            </a:r>
            <a:r>
              <a:rPr lang="es-CL" sz="2000" b="1" dirty="0">
                <a:solidFill>
                  <a:schemeClr val="accent6">
                    <a:lumMod val="75000"/>
                  </a:schemeClr>
                </a:solidFill>
              </a:rPr>
              <a:t>no exhiben efectos significativos de tendencia, cíclicos o estacionales</a:t>
            </a:r>
            <a:r>
              <a:rPr lang="es-CL" sz="2000" dirty="0"/>
              <a:t>. </a:t>
            </a:r>
          </a:p>
          <a:p>
            <a:pPr algn="just">
              <a:spcBef>
                <a:spcPts val="600"/>
              </a:spcBef>
              <a:spcAft>
                <a:spcPts val="600"/>
              </a:spcAft>
            </a:pPr>
            <a:r>
              <a:rPr lang="es-CL" sz="2000" dirty="0"/>
              <a:t>Una característica de éstos métodos de suavización es que son fáciles de usar y por lo general proporcionan un alto nivel de precisión para pronósticos de </a:t>
            </a:r>
            <a:r>
              <a:rPr lang="es-CL" sz="2000" b="1" dirty="0">
                <a:solidFill>
                  <a:schemeClr val="accent6">
                    <a:lumMod val="75000"/>
                  </a:schemeClr>
                </a:solidFill>
              </a:rPr>
              <a:t>corto alcance </a:t>
            </a:r>
            <a:r>
              <a:rPr lang="es-CL" sz="2000" dirty="0"/>
              <a:t>como un pronóstico para el siguiente periodo. </a:t>
            </a:r>
          </a:p>
          <a:p>
            <a:endParaRPr lang="es-CL" sz="2400" dirty="0"/>
          </a:p>
          <a:p>
            <a:endParaRPr lang="es-CL" dirty="0"/>
          </a:p>
        </p:txBody>
      </p:sp>
    </p:spTree>
    <p:extLst>
      <p:ext uri="{BB962C8B-B14F-4D97-AF65-F5344CB8AC3E}">
        <p14:creationId xmlns:p14="http://schemas.microsoft.com/office/powerpoint/2010/main" val="426714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Medias Móviles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4824654"/>
              </a:xfrm>
              <a:prstGeom prst="rect">
                <a:avLst/>
              </a:prstGeom>
            </p:spPr>
            <p:txBody>
              <a:bodyPr wrap="square">
                <a:spAutoFit/>
              </a:bodyPr>
              <a:lstStyle/>
              <a:p>
                <a:pPr algn="just"/>
                <a:r>
                  <a:rPr lang="es-CL" sz="2000" dirty="0"/>
                  <a:t>Este método pretende obtener una trayectoria que refleje el movimiento a largo plazo de la serie eliminando o reduciendo en lo posible las fluctuaciones periódicas que van teniendo lugar en torno a la misma. </a:t>
                </a:r>
              </a:p>
              <a:p>
                <a:pPr algn="just"/>
                <a:endParaRPr lang="es-CL" sz="2000" dirty="0"/>
              </a:p>
              <a:p>
                <a:pPr algn="just"/>
                <a:r>
                  <a:rPr lang="es-CL" sz="2000" dirty="0"/>
                  <a:t>La metodología es mediante el cálculo de promedios (moviles) que aglutinan y compensan valores altos y bajos.</a:t>
                </a:r>
              </a:p>
              <a:p>
                <a:pPr algn="just"/>
                <a:endParaRPr lang="es-CL" sz="2000" dirty="0"/>
              </a:p>
              <a:p>
                <a:r>
                  <a:rPr lang="es-CL" sz="2000" b="1" dirty="0">
                    <a:solidFill>
                      <a:schemeClr val="accent6">
                        <a:lumMod val="50000"/>
                      </a:schemeClr>
                    </a:solidFill>
                  </a:rPr>
                  <a:t>Obtención de las medias moviles de orden k.</a:t>
                </a:r>
              </a:p>
              <a:p>
                <a:endParaRPr lang="es-CL" sz="2000" dirty="0"/>
              </a:p>
              <a:p>
                <a:r>
                  <a:rPr lang="es-CL" sz="2000" dirty="0"/>
                  <a:t>Se toman los k primeros elementos observados en la serie y calculamos la media</a:t>
                </a:r>
              </a:p>
              <a:p>
                <a:endParaRPr lang="es-CL" sz="2000" dirty="0"/>
              </a:p>
              <a:p>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ES" sz="2400" b="0" i="1" smtClean="0">
                              <a:latin typeface="Cambria Math" panose="02040503050406030204" pitchFamily="18" charset="0"/>
                            </a:rPr>
                            <m:t>𝑦</m:t>
                          </m:r>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𝑦</m:t>
                          </m:r>
                        </m:e>
                        <m:sub>
                          <m:r>
                            <a:rPr lang="es-ES" sz="2400" b="0" i="1" smtClean="0">
                              <a:latin typeface="Cambria Math" panose="02040503050406030204" pitchFamily="18" charset="0"/>
                            </a:rPr>
                            <m:t>2</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𝑦</m:t>
                          </m:r>
                        </m:e>
                        <m:sub>
                          <m:r>
                            <a:rPr lang="es-ES" sz="2400" b="0" i="1" smtClean="0">
                              <a:latin typeface="Cambria Math" panose="02040503050406030204" pitchFamily="18" charset="0"/>
                            </a:rPr>
                            <m:t>3</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𝑦</m:t>
                          </m:r>
                        </m:e>
                        <m:sub>
                          <m:r>
                            <a:rPr lang="es-ES" sz="2400" b="0" i="1" smtClean="0">
                              <a:latin typeface="Cambria Math" panose="02040503050406030204" pitchFamily="18" charset="0"/>
                            </a:rPr>
                            <m:t>𝑘</m:t>
                          </m:r>
                        </m:sub>
                      </m:sSub>
                      <m:r>
                        <a:rPr lang="es-ES" sz="2400" b="0" i="1" smtClean="0">
                          <a:latin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m:t>
                      </m:r>
                      <m:sSubSup>
                        <m:sSubSupPr>
                          <m:ctrlPr>
                            <a:rPr lang="es-ES" sz="2400" b="0" i="1" smtClean="0">
                              <a:latin typeface="Cambria Math" panose="02040503050406030204" pitchFamily="18" charset="0"/>
                              <a:ea typeface="Cambria Math" panose="02040503050406030204" pitchFamily="18" charset="0"/>
                            </a:rPr>
                          </m:ctrlPr>
                        </m:sSubSupPr>
                        <m:e>
                          <m:r>
                            <a:rPr lang="es-ES" sz="2400" b="0" i="1" smtClean="0">
                              <a:latin typeface="Cambria Math" panose="02040503050406030204" pitchFamily="18" charset="0"/>
                              <a:ea typeface="Cambria Math" panose="02040503050406030204" pitchFamily="18" charset="0"/>
                            </a:rPr>
                            <m:t>𝑦</m:t>
                          </m:r>
                        </m:e>
                        <m:sub>
                          <m:r>
                            <a:rPr lang="es-ES" sz="2400" b="0" i="1" smtClean="0">
                              <a:latin typeface="Cambria Math" panose="02040503050406030204" pitchFamily="18" charset="0"/>
                              <a:ea typeface="Cambria Math" panose="02040503050406030204" pitchFamily="18" charset="0"/>
                            </a:rPr>
                            <m:t>1</m:t>
                          </m:r>
                        </m:sub>
                        <m:sup>
                          <m:r>
                            <a:rPr lang="es-ES" sz="2400" b="0" i="1" smtClean="0">
                              <a:latin typeface="Cambria Math" panose="02040503050406030204" pitchFamily="18" charset="0"/>
                              <a:ea typeface="Cambria Math" panose="02040503050406030204" pitchFamily="18" charset="0"/>
                            </a:rPr>
                            <m:t>′</m:t>
                          </m:r>
                        </m:sup>
                      </m:sSubSup>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nary>
                            <m:naryPr>
                              <m:chr m:val="∑"/>
                              <m:ctrlPr>
                                <a:rPr lang="es-ES" sz="2400" b="0" i="1" smtClean="0">
                                  <a:latin typeface="Cambria Math" panose="02040503050406030204" pitchFamily="18" charset="0"/>
                                  <a:ea typeface="Cambria Math" panose="02040503050406030204" pitchFamily="18" charset="0"/>
                                </a:rPr>
                              </m:ctrlPr>
                            </m:naryPr>
                            <m:sub>
                              <m:r>
                                <m:rPr>
                                  <m:brk m:alnAt="23"/>
                                </m:rPr>
                                <a:rPr lang="es-ES" sz="2400" b="0" i="1" smtClean="0">
                                  <a:latin typeface="Cambria Math" panose="02040503050406030204" pitchFamily="18" charset="0"/>
                                  <a:ea typeface="Cambria Math" panose="02040503050406030204" pitchFamily="18" charset="0"/>
                                </a:rPr>
                                <m:t>𝑖</m:t>
                              </m:r>
                              <m:r>
                                <a:rPr lang="es-ES" sz="2400" b="0" i="1" smtClean="0">
                                  <a:latin typeface="Cambria Math" panose="02040503050406030204" pitchFamily="18" charset="0"/>
                                  <a:ea typeface="Cambria Math" panose="02040503050406030204" pitchFamily="18" charset="0"/>
                                </a:rPr>
                                <m:t>=1</m:t>
                              </m:r>
                            </m:sub>
                            <m:sup>
                              <m:r>
                                <a:rPr lang="es-ES" sz="2400" b="0" i="1" smtClean="0">
                                  <a:latin typeface="Cambria Math" panose="02040503050406030204" pitchFamily="18" charset="0"/>
                                  <a:ea typeface="Cambria Math" panose="02040503050406030204" pitchFamily="18" charset="0"/>
                                </a:rPr>
                                <m:t>𝑘</m:t>
                              </m:r>
                            </m:sup>
                            <m:e>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𝑦</m:t>
                                  </m:r>
                                </m:e>
                                <m:sub>
                                  <m:r>
                                    <a:rPr lang="es-ES" sz="2400" b="0" i="1" smtClean="0">
                                      <a:latin typeface="Cambria Math" panose="02040503050406030204" pitchFamily="18" charset="0"/>
                                      <a:ea typeface="Cambria Math" panose="02040503050406030204" pitchFamily="18" charset="0"/>
                                    </a:rPr>
                                    <m:t>𝑖</m:t>
                                  </m:r>
                                </m:sub>
                              </m:sSub>
                            </m:e>
                          </m:nary>
                        </m:num>
                        <m:den>
                          <m:r>
                            <a:rPr lang="es-ES" sz="2400" b="0" i="1" smtClean="0">
                              <a:latin typeface="Cambria Math" panose="02040503050406030204" pitchFamily="18" charset="0"/>
                              <a:ea typeface="Cambria Math" panose="02040503050406030204" pitchFamily="18" charset="0"/>
                            </a:rPr>
                            <m:t>𝑘</m:t>
                          </m:r>
                        </m:den>
                      </m:f>
                    </m:oMath>
                  </m:oMathPara>
                </a14:m>
                <a:endParaRPr lang="es-CL" sz="2400" dirty="0"/>
              </a:p>
              <a:p>
                <a:endParaRPr lang="es-CL"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424860"/>
                <a:ext cx="8301038" cy="4824654"/>
              </a:xfrm>
              <a:prstGeom prst="rect">
                <a:avLst/>
              </a:prstGeom>
              <a:blipFill>
                <a:blip r:embed="rId2"/>
                <a:stretch>
                  <a:fillRect l="-612" t="-789" r="-1529" b="-4474"/>
                </a:stretch>
              </a:blipFill>
            </p:spPr>
            <p:txBody>
              <a:bodyPr/>
              <a:lstStyle/>
              <a:p>
                <a:r>
                  <a:rPr lang="es-CL">
                    <a:noFill/>
                  </a:rPr>
                  <a:t> </a:t>
                </a:r>
              </a:p>
            </p:txBody>
          </p:sp>
        </mc:Fallback>
      </mc:AlternateContent>
    </p:spTree>
    <p:extLst>
      <p:ext uri="{BB962C8B-B14F-4D97-AF65-F5344CB8AC3E}">
        <p14:creationId xmlns:p14="http://schemas.microsoft.com/office/powerpoint/2010/main" val="401363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Medias Móviles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4031873"/>
              </a:xfrm>
              <a:prstGeom prst="rect">
                <a:avLst/>
              </a:prstGeom>
            </p:spPr>
            <p:txBody>
              <a:bodyPr wrap="square">
                <a:spAutoFit/>
              </a:bodyPr>
              <a:lstStyle/>
              <a:p>
                <a:pPr algn="just"/>
                <a:r>
                  <a:rPr lang="es-CL" sz="2000" dirty="0"/>
                  <a:t>La media </a:t>
                </a:r>
                <a14:m>
                  <m:oMath xmlns:m="http://schemas.openxmlformats.org/officeDocument/2006/math">
                    <m:sSubSup>
                      <m:sSubSupPr>
                        <m:ctrlPr>
                          <a:rPr lang="es-CL" sz="2000" i="1" smtClean="0">
                            <a:latin typeface="Cambria Math" panose="02040503050406030204" pitchFamily="18" charset="0"/>
                          </a:rPr>
                        </m:ctrlPr>
                      </m:sSubSupPr>
                      <m:e>
                        <m:r>
                          <a:rPr lang="es-ES" sz="2000" b="0" i="1" smtClean="0">
                            <a:latin typeface="Cambria Math" panose="02040503050406030204" pitchFamily="18" charset="0"/>
                          </a:rPr>
                          <m:t>𝑦</m:t>
                        </m:r>
                      </m:e>
                      <m:sub>
                        <m:r>
                          <a:rPr lang="es-ES" sz="2000" b="0" i="1" smtClean="0">
                            <a:latin typeface="Cambria Math" panose="02040503050406030204" pitchFamily="18" charset="0"/>
                          </a:rPr>
                          <m:t>1</m:t>
                        </m:r>
                      </m:sub>
                      <m:sup>
                        <m:r>
                          <a:rPr lang="es-ES" sz="2000" b="0" i="1" smtClean="0">
                            <a:latin typeface="Cambria Math" panose="02040503050406030204" pitchFamily="18" charset="0"/>
                          </a:rPr>
                          <m:t>′</m:t>
                        </m:r>
                      </m:sup>
                    </m:sSubSup>
                    <m:r>
                      <a:rPr lang="es-ES" sz="2000" b="0" i="1" smtClean="0">
                        <a:latin typeface="Cambria Math" panose="02040503050406030204" pitchFamily="18" charset="0"/>
                      </a:rPr>
                      <m:t> </m:t>
                    </m:r>
                  </m:oMath>
                </a14:m>
                <a:r>
                  <a:rPr lang="es-CL" sz="2000" dirty="0"/>
                  <a:t> la hacemos corresponder al periodo mediano (o medio) de los periodos 1,2,3, … ,k. observación de la evolución gráfica de la serie puede ayudar a tomar la decisión. </a:t>
                </a:r>
              </a:p>
              <a:p>
                <a:pPr algn="just"/>
                <a:endParaRPr lang="es-CL" sz="2000" dirty="0"/>
              </a:p>
              <a:p>
                <a:pPr algn="just"/>
                <a:r>
                  <a:rPr lang="es-CL" sz="2000" dirty="0"/>
                  <a:t>Para obtener la segunda media movil, consideremos los elementos</a:t>
                </a:r>
              </a:p>
              <a:p>
                <a:pPr algn="just"/>
                <a:endParaRPr lang="es-CL" sz="2000" dirty="0"/>
              </a:p>
              <a:p>
                <a:pPr algn="just"/>
                <a:endParaRPr lang="es-CL" sz="2000" dirty="0"/>
              </a:p>
              <a:p>
                <a:pPr algn="just"/>
                <a:endParaRPr lang="es-CL" sz="2000" dirty="0"/>
              </a:p>
              <a:p>
                <a:pPr algn="just"/>
                <a:r>
                  <a:rPr lang="es-CL" sz="2000" dirty="0"/>
                  <a:t>De manera análoga asignamos esta media al instante mediano (medio) correspondiente a los periodos de las observaciones que intervienen en dicha suma.</a:t>
                </a:r>
              </a:p>
              <a:p>
                <a:pPr algn="just"/>
                <a:endParaRPr lang="es-CL" dirty="0"/>
              </a:p>
              <a:p>
                <a:pPr algn="just"/>
                <a:endParaRPr lang="es-CL"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424860"/>
                <a:ext cx="8301038" cy="4031873"/>
              </a:xfrm>
              <a:prstGeom prst="rect">
                <a:avLst/>
              </a:prstGeom>
              <a:blipFill>
                <a:blip r:embed="rId2"/>
                <a:stretch>
                  <a:fillRect l="-612" t="-946" r="-152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EB3557D5-8141-4E41-8187-CBFD96673778}"/>
                  </a:ext>
                </a:extLst>
              </p:cNvPr>
              <p:cNvSpPr/>
              <p:nvPr/>
            </p:nvSpPr>
            <p:spPr>
              <a:xfrm>
                <a:off x="4309836" y="3086241"/>
                <a:ext cx="3982051" cy="7273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CL" sz="2000" i="1" smtClean="0">
                              <a:latin typeface="Cambria Math" panose="02040503050406030204" pitchFamily="18" charset="0"/>
                            </a:rPr>
                          </m:ctrlPr>
                        </m:sSubPr>
                        <m:e>
                          <m:r>
                            <a:rPr lang="es-ES" sz="2000" i="1">
                              <a:latin typeface="Cambria Math" panose="02040503050406030204" pitchFamily="18" charset="0"/>
                            </a:rPr>
                            <m:t>𝑦</m:t>
                          </m:r>
                        </m:e>
                        <m:sub>
                          <m:r>
                            <a:rPr lang="es-ES" sz="2000" b="0" i="1" smtClean="0">
                              <a:latin typeface="Cambria Math" panose="02040503050406030204" pitchFamily="18" charset="0"/>
                            </a:rPr>
                            <m:t>2</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𝑦</m:t>
                          </m:r>
                        </m:e>
                        <m:sub>
                          <m:r>
                            <a:rPr lang="es-ES" sz="2000" b="0" i="1" smtClean="0">
                              <a:latin typeface="Cambria Math" panose="02040503050406030204" pitchFamily="18" charset="0"/>
                            </a:rPr>
                            <m:t>3</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𝑦</m:t>
                          </m:r>
                        </m:e>
                        <m:sub>
                          <m:r>
                            <a:rPr lang="es-ES" sz="2000" b="0" i="1" smtClean="0">
                              <a:latin typeface="Cambria Math" panose="02040503050406030204" pitchFamily="18" charset="0"/>
                            </a:rPr>
                            <m:t>4</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𝑘</m:t>
                          </m:r>
                          <m:r>
                            <a:rPr lang="es-ES" sz="2000" b="0" i="1" smtClean="0">
                              <a:latin typeface="Cambria Math" panose="02040503050406030204" pitchFamily="18" charset="0"/>
                            </a:rPr>
                            <m:t>+1</m:t>
                          </m:r>
                        </m:sub>
                      </m:sSub>
                      <m:r>
                        <a:rPr lang="es-ES" sz="2000" i="1">
                          <a:latin typeface="Cambria Math" panose="02040503050406030204" pitchFamily="18" charset="0"/>
                        </a:rPr>
                        <m:t>   </m:t>
                      </m:r>
                      <m:r>
                        <a:rPr lang="es-ES" sz="2000" i="1">
                          <a:latin typeface="Cambria Math" panose="02040503050406030204" pitchFamily="18" charset="0"/>
                          <a:ea typeface="Cambria Math" panose="02040503050406030204" pitchFamily="18" charset="0"/>
                        </a:rPr>
                        <m:t>⇒</m:t>
                      </m:r>
                      <m:sSubSup>
                        <m:sSubSupPr>
                          <m:ctrlPr>
                            <a:rPr lang="es-ES" sz="2000" i="1">
                              <a:latin typeface="Cambria Math" panose="02040503050406030204" pitchFamily="18" charset="0"/>
                              <a:ea typeface="Cambria Math" panose="02040503050406030204" pitchFamily="18" charset="0"/>
                            </a:rPr>
                          </m:ctrlPr>
                        </m:sSubSupPr>
                        <m:e>
                          <m:r>
                            <a:rPr lang="es-ES" sz="2000" i="1">
                              <a:latin typeface="Cambria Math" panose="02040503050406030204" pitchFamily="18" charset="0"/>
                              <a:ea typeface="Cambria Math" panose="02040503050406030204" pitchFamily="18" charset="0"/>
                            </a:rPr>
                            <m:t>𝑦</m:t>
                          </m:r>
                        </m:e>
                        <m:sub>
                          <m:r>
                            <a:rPr lang="es-ES" sz="2000" b="0" i="1" smtClean="0">
                              <a:latin typeface="Cambria Math" panose="02040503050406030204" pitchFamily="18" charset="0"/>
                              <a:ea typeface="Cambria Math" panose="02040503050406030204" pitchFamily="18" charset="0"/>
                            </a:rPr>
                            <m:t>2</m:t>
                          </m:r>
                        </m:sub>
                        <m:sup>
                          <m:r>
                            <a:rPr lang="es-ES" sz="2000" i="1">
                              <a:latin typeface="Cambria Math" panose="02040503050406030204" pitchFamily="18" charset="0"/>
                              <a:ea typeface="Cambria Math" panose="02040503050406030204" pitchFamily="18" charset="0"/>
                            </a:rPr>
                            <m:t>′</m:t>
                          </m:r>
                        </m:sup>
                      </m:sSubSup>
                      <m:r>
                        <a:rPr lang="es-ES" sz="2000" i="1">
                          <a:latin typeface="Cambria Math" panose="02040503050406030204" pitchFamily="18" charset="0"/>
                          <a:ea typeface="Cambria Math" panose="02040503050406030204" pitchFamily="18" charset="0"/>
                        </a:rPr>
                        <m:t>=</m:t>
                      </m:r>
                      <m:f>
                        <m:fPr>
                          <m:ctrlPr>
                            <a:rPr lang="es-ES" sz="2000" i="1">
                              <a:latin typeface="Cambria Math" panose="02040503050406030204" pitchFamily="18" charset="0"/>
                              <a:ea typeface="Cambria Math" panose="02040503050406030204" pitchFamily="18" charset="0"/>
                            </a:rPr>
                          </m:ctrlPr>
                        </m:fPr>
                        <m:num>
                          <m:nary>
                            <m:naryPr>
                              <m:chr m:val="∑"/>
                              <m:ctrlPr>
                                <a:rPr lang="es-ES" sz="2000" i="1">
                                  <a:latin typeface="Cambria Math" panose="02040503050406030204" pitchFamily="18" charset="0"/>
                                  <a:ea typeface="Cambria Math" panose="02040503050406030204" pitchFamily="18" charset="0"/>
                                </a:rPr>
                              </m:ctrlPr>
                            </m:naryPr>
                            <m:sub>
                              <m:r>
                                <m:rPr>
                                  <m:brk m:alnAt="23"/>
                                </m:rPr>
                                <a:rPr lang="es-ES" sz="2000" i="1">
                                  <a:latin typeface="Cambria Math" panose="02040503050406030204" pitchFamily="18" charset="0"/>
                                  <a:ea typeface="Cambria Math" panose="02040503050406030204" pitchFamily="18" charset="0"/>
                                </a:rPr>
                                <m:t>𝑖</m:t>
                              </m:r>
                              <m:r>
                                <a:rPr lang="es-ES" sz="2000" i="1">
                                  <a:latin typeface="Cambria Math" panose="02040503050406030204" pitchFamily="18" charset="0"/>
                                  <a:ea typeface="Cambria Math" panose="02040503050406030204" pitchFamily="18" charset="0"/>
                                </a:rPr>
                                <m:t>=1</m:t>
                              </m:r>
                            </m:sub>
                            <m:sup>
                              <m:r>
                                <a:rPr lang="es-ES" sz="2000" i="1">
                                  <a:latin typeface="Cambria Math" panose="02040503050406030204" pitchFamily="18" charset="0"/>
                                  <a:ea typeface="Cambria Math" panose="02040503050406030204" pitchFamily="18" charset="0"/>
                                </a:rPr>
                                <m:t>𝑘</m:t>
                              </m:r>
                              <m:r>
                                <a:rPr lang="es-ES" sz="2000" b="0" i="1" smtClean="0">
                                  <a:latin typeface="Cambria Math" panose="02040503050406030204" pitchFamily="18" charset="0"/>
                                  <a:ea typeface="Cambria Math" panose="02040503050406030204" pitchFamily="18" charset="0"/>
                                </a:rPr>
                                <m:t>+1</m:t>
                              </m:r>
                            </m:sup>
                            <m:e>
                              <m:sSub>
                                <m:sSubPr>
                                  <m:ctrlPr>
                                    <a:rPr lang="es-ES" sz="2000" i="1">
                                      <a:latin typeface="Cambria Math" panose="02040503050406030204" pitchFamily="18" charset="0"/>
                                      <a:ea typeface="Cambria Math" panose="02040503050406030204" pitchFamily="18" charset="0"/>
                                    </a:rPr>
                                  </m:ctrlPr>
                                </m:sSubPr>
                                <m:e>
                                  <m:r>
                                    <a:rPr lang="es-ES" sz="2000" i="1">
                                      <a:latin typeface="Cambria Math" panose="02040503050406030204" pitchFamily="18" charset="0"/>
                                      <a:ea typeface="Cambria Math" panose="02040503050406030204" pitchFamily="18" charset="0"/>
                                    </a:rPr>
                                    <m:t>𝑦</m:t>
                                  </m:r>
                                </m:e>
                                <m:sub>
                                  <m:r>
                                    <a:rPr lang="es-ES" sz="2000" i="1">
                                      <a:latin typeface="Cambria Math" panose="02040503050406030204" pitchFamily="18" charset="0"/>
                                      <a:ea typeface="Cambria Math" panose="02040503050406030204" pitchFamily="18" charset="0"/>
                                    </a:rPr>
                                    <m:t>𝑖</m:t>
                                  </m:r>
                                </m:sub>
                              </m:sSub>
                            </m:e>
                          </m:nary>
                        </m:num>
                        <m:den>
                          <m:r>
                            <a:rPr lang="es-ES" sz="2000" i="1">
                              <a:latin typeface="Cambria Math" panose="02040503050406030204" pitchFamily="18" charset="0"/>
                              <a:ea typeface="Cambria Math" panose="02040503050406030204" pitchFamily="18" charset="0"/>
                            </a:rPr>
                            <m:t>𝑘</m:t>
                          </m:r>
                        </m:den>
                      </m:f>
                    </m:oMath>
                  </m:oMathPara>
                </a14:m>
                <a:endParaRPr lang="es-CL" sz="2000" dirty="0"/>
              </a:p>
            </p:txBody>
          </p:sp>
        </mc:Choice>
        <mc:Fallback xmlns="">
          <p:sp>
            <p:nvSpPr>
              <p:cNvPr id="3" name="Rectángulo 2">
                <a:extLst>
                  <a:ext uri="{FF2B5EF4-FFF2-40B4-BE49-F238E27FC236}">
                    <a16:creationId xmlns:a16="http://schemas.microsoft.com/office/drawing/2014/main" id="{EB3557D5-8141-4E41-8187-CBFD96673778}"/>
                  </a:ext>
                </a:extLst>
              </p:cNvPr>
              <p:cNvSpPr>
                <a:spLocks noRot="1" noChangeAspect="1" noMove="1" noResize="1" noEditPoints="1" noAdjustHandles="1" noChangeArrowheads="1" noChangeShapeType="1" noTextEdit="1"/>
              </p:cNvSpPr>
              <p:nvPr/>
            </p:nvSpPr>
            <p:spPr>
              <a:xfrm>
                <a:off x="4309836" y="3086241"/>
                <a:ext cx="3982051" cy="727379"/>
              </a:xfrm>
              <a:prstGeom prst="rect">
                <a:avLst/>
              </a:prstGeom>
              <a:blipFill>
                <a:blip r:embed="rId3"/>
                <a:stretch>
                  <a:fillRect t="-60345" b="-58621"/>
                </a:stretch>
              </a:blipFill>
            </p:spPr>
            <p:txBody>
              <a:bodyPr/>
              <a:lstStyle/>
              <a:p>
                <a:r>
                  <a:rPr lang="es-CL">
                    <a:noFill/>
                  </a:rPr>
                  <a:t> </a:t>
                </a:r>
              </a:p>
            </p:txBody>
          </p:sp>
        </mc:Fallback>
      </mc:AlternateContent>
    </p:spTree>
    <p:extLst>
      <p:ext uri="{BB962C8B-B14F-4D97-AF65-F5344CB8AC3E}">
        <p14:creationId xmlns:p14="http://schemas.microsoft.com/office/powerpoint/2010/main" val="1773417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Medias Móviles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2923877"/>
              </a:xfrm>
              <a:prstGeom prst="rect">
                <a:avLst/>
              </a:prstGeom>
            </p:spPr>
            <p:txBody>
              <a:bodyPr wrap="square">
                <a:spAutoFit/>
              </a:bodyPr>
              <a:lstStyle/>
              <a:p>
                <a:pPr algn="just"/>
                <a:r>
                  <a:rPr lang="es-ES" sz="2000" dirty="0"/>
                  <a:t>Así sucesivamente se continua el proceso, hasta que intervenga en la media la última observación de la serie.</a:t>
                </a:r>
                <a:endParaRPr lang="es-CL" sz="2000" dirty="0"/>
              </a:p>
              <a:p>
                <a:pPr algn="just"/>
                <a:endParaRPr lang="es-CL" sz="2000" dirty="0"/>
              </a:p>
              <a:p>
                <a:pPr algn="just"/>
                <a:r>
                  <a:rPr lang="es-CL" sz="2000" dirty="0"/>
                  <a:t>Se obtendran n+k+1 medias moviles que representan el nuevo movimiento suavizado de la serie.</a:t>
                </a:r>
              </a:p>
              <a:p>
                <a:pPr algn="just"/>
                <a:endParaRPr lang="es-CL" sz="2000" dirty="0"/>
              </a:p>
              <a:p>
                <a:pPr algn="ctr"/>
                <a14:m>
                  <m:oMath xmlns:m="http://schemas.openxmlformats.org/officeDocument/2006/math">
                    <m:sSubSup>
                      <m:sSubSupPr>
                        <m:ctrlPr>
                          <a:rPr lang="es-CL" sz="2400" i="1" smtClean="0">
                            <a:latin typeface="Cambria Math" panose="02040503050406030204" pitchFamily="18" charset="0"/>
                          </a:rPr>
                        </m:ctrlPr>
                      </m:sSubSupPr>
                      <m:e>
                        <m:r>
                          <a:rPr lang="es-ES" sz="2400" b="0" i="1" smtClean="0">
                            <a:latin typeface="Cambria Math" panose="02040503050406030204" pitchFamily="18" charset="0"/>
                          </a:rPr>
                          <m:t>𝑦</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m:t>
                        </m:r>
                      </m:sup>
                    </m:sSubSup>
                  </m:oMath>
                </a14:m>
                <a:r>
                  <a:rPr lang="es-CL" sz="2400" dirty="0"/>
                  <a:t>, </a:t>
                </a:r>
                <a14:m>
                  <m:oMath xmlns:m="http://schemas.openxmlformats.org/officeDocument/2006/math">
                    <m:sSubSup>
                      <m:sSubSupPr>
                        <m:ctrlPr>
                          <a:rPr lang="es-CL" sz="2400" i="1">
                            <a:latin typeface="Cambria Math" panose="02040503050406030204" pitchFamily="18" charset="0"/>
                          </a:rPr>
                        </m:ctrlPr>
                      </m:sSubSupPr>
                      <m:e>
                        <m:r>
                          <a:rPr lang="es-ES" sz="2400" i="1">
                            <a:latin typeface="Cambria Math" panose="02040503050406030204" pitchFamily="18" charset="0"/>
                          </a:rPr>
                          <m:t>𝑦</m:t>
                        </m:r>
                      </m:e>
                      <m:sub>
                        <m:r>
                          <a:rPr lang="es-ES" sz="2400" b="0" i="1" smtClean="0">
                            <a:latin typeface="Cambria Math" panose="02040503050406030204" pitchFamily="18" charset="0"/>
                          </a:rPr>
                          <m:t>2</m:t>
                        </m:r>
                      </m:sub>
                      <m:sup>
                        <m:r>
                          <a:rPr lang="es-ES" sz="2400" i="1">
                            <a:latin typeface="Cambria Math" panose="02040503050406030204" pitchFamily="18" charset="0"/>
                          </a:rPr>
                          <m:t>′</m:t>
                        </m:r>
                      </m:sup>
                    </m:sSubSup>
                  </m:oMath>
                </a14:m>
                <a:r>
                  <a:rPr lang="es-CL" sz="2400" dirty="0"/>
                  <a:t>, </a:t>
                </a:r>
                <a14:m>
                  <m:oMath xmlns:m="http://schemas.openxmlformats.org/officeDocument/2006/math">
                    <m:sSubSup>
                      <m:sSubSupPr>
                        <m:ctrlPr>
                          <a:rPr lang="es-CL" sz="2400" i="1">
                            <a:latin typeface="Cambria Math" panose="02040503050406030204" pitchFamily="18" charset="0"/>
                          </a:rPr>
                        </m:ctrlPr>
                      </m:sSubSupPr>
                      <m:e>
                        <m:r>
                          <a:rPr lang="es-ES" sz="2400" i="1">
                            <a:latin typeface="Cambria Math" panose="02040503050406030204" pitchFamily="18" charset="0"/>
                          </a:rPr>
                          <m:t>𝑦</m:t>
                        </m:r>
                      </m:e>
                      <m:sub>
                        <m:r>
                          <a:rPr lang="es-ES" sz="2400" b="0" i="1" smtClean="0">
                            <a:latin typeface="Cambria Math" panose="02040503050406030204" pitchFamily="18" charset="0"/>
                          </a:rPr>
                          <m:t>3</m:t>
                        </m:r>
                      </m:sub>
                      <m:sup>
                        <m:r>
                          <a:rPr lang="es-ES" sz="2400" i="1">
                            <a:latin typeface="Cambria Math" panose="02040503050406030204" pitchFamily="18" charset="0"/>
                          </a:rPr>
                          <m:t>′</m:t>
                        </m:r>
                      </m:sup>
                    </m:sSubSup>
                  </m:oMath>
                </a14:m>
                <a:r>
                  <a:rPr lang="es-CL" sz="2400" dirty="0"/>
                  <a:t>,…, </a:t>
                </a:r>
                <a14:m>
                  <m:oMath xmlns:m="http://schemas.openxmlformats.org/officeDocument/2006/math">
                    <m:sSubSup>
                      <m:sSubSupPr>
                        <m:ctrlPr>
                          <a:rPr lang="es-CL" sz="2400" i="1" smtClean="0">
                            <a:latin typeface="Cambria Math" panose="02040503050406030204" pitchFamily="18" charset="0"/>
                          </a:rPr>
                        </m:ctrlPr>
                      </m:sSubSupPr>
                      <m:e>
                        <m:r>
                          <a:rPr lang="es-ES" sz="2400" i="1">
                            <a:latin typeface="Cambria Math" panose="02040503050406030204" pitchFamily="18" charset="0"/>
                          </a:rPr>
                          <m:t>𝑦</m:t>
                        </m:r>
                      </m:e>
                      <m:sub>
                        <m:r>
                          <a:rPr lang="es-ES" sz="2400" b="0" i="1" smtClean="0">
                            <a:latin typeface="Cambria Math" panose="02040503050406030204" pitchFamily="18" charset="0"/>
                          </a:rPr>
                          <m:t>𝑛</m:t>
                        </m:r>
                        <m:r>
                          <a:rPr lang="es-ES" sz="2400" b="0" i="1" smtClean="0">
                            <a:latin typeface="Cambria Math" panose="02040503050406030204" pitchFamily="18" charset="0"/>
                          </a:rPr>
                          <m:t>+</m:t>
                        </m:r>
                        <m:r>
                          <a:rPr lang="es-ES" sz="2400" b="0" i="1" smtClean="0">
                            <a:latin typeface="Cambria Math" panose="02040503050406030204" pitchFamily="18" charset="0"/>
                          </a:rPr>
                          <m:t>𝑘</m:t>
                        </m:r>
                        <m:r>
                          <a:rPr lang="es-ES" sz="2400" b="0" i="1" smtClean="0">
                            <a:latin typeface="Cambria Math" panose="02040503050406030204" pitchFamily="18" charset="0"/>
                          </a:rPr>
                          <m:t>+1</m:t>
                        </m:r>
                      </m:sub>
                      <m:sup>
                        <m:r>
                          <a:rPr lang="es-ES" sz="2400" i="1">
                            <a:latin typeface="Cambria Math" panose="02040503050406030204" pitchFamily="18" charset="0"/>
                          </a:rPr>
                          <m:t>′</m:t>
                        </m:r>
                      </m:sup>
                    </m:sSubSup>
                  </m:oMath>
                </a14:m>
                <a:endParaRPr lang="es-CL" sz="2000" dirty="0"/>
              </a:p>
              <a:p>
                <a:pPr algn="ctr"/>
                <a:endParaRPr lang="es-CL" sz="2000" dirty="0"/>
              </a:p>
              <a:p>
                <a:r>
                  <a:rPr lang="es-CL" sz="2000" dirty="0"/>
                  <a:t>Donde de forma general:</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424860"/>
                <a:ext cx="8301038" cy="2923877"/>
              </a:xfrm>
              <a:prstGeom prst="rect">
                <a:avLst/>
              </a:prstGeom>
              <a:blipFill>
                <a:blip r:embed="rId2"/>
                <a:stretch>
                  <a:fillRect l="-612" t="-1304" r="-1529" b="-2609"/>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EB3557D5-8141-4E41-8187-CBFD96673778}"/>
                  </a:ext>
                </a:extLst>
              </p:cNvPr>
              <p:cNvSpPr/>
              <p:nvPr/>
            </p:nvSpPr>
            <p:spPr>
              <a:xfrm>
                <a:off x="5143885" y="4883561"/>
                <a:ext cx="2213235" cy="8783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s-ES" sz="2400" i="1" smtClean="0">
                              <a:latin typeface="Cambria Math" panose="02040503050406030204" pitchFamily="18" charset="0"/>
                              <a:ea typeface="Cambria Math" panose="02040503050406030204" pitchFamily="18" charset="0"/>
                            </a:rPr>
                          </m:ctrlPr>
                        </m:sSubSupPr>
                        <m:e>
                          <m:r>
                            <a:rPr lang="es-ES" sz="2400" i="1">
                              <a:latin typeface="Cambria Math" panose="02040503050406030204" pitchFamily="18" charset="0"/>
                              <a:ea typeface="Cambria Math" panose="02040503050406030204" pitchFamily="18" charset="0"/>
                            </a:rPr>
                            <m:t>𝑦</m:t>
                          </m:r>
                        </m:e>
                        <m:sub>
                          <m:r>
                            <a:rPr lang="es-ES" sz="2400" b="0" i="1" smtClean="0">
                              <a:latin typeface="Cambria Math" panose="02040503050406030204" pitchFamily="18" charset="0"/>
                              <a:ea typeface="Cambria Math" panose="02040503050406030204" pitchFamily="18" charset="0"/>
                            </a:rPr>
                            <m:t>𝑗</m:t>
                          </m:r>
                        </m:sub>
                        <m:sup>
                          <m:r>
                            <a:rPr lang="es-ES" sz="2400" i="1">
                              <a:latin typeface="Cambria Math" panose="02040503050406030204" pitchFamily="18" charset="0"/>
                              <a:ea typeface="Cambria Math" panose="02040503050406030204" pitchFamily="18" charset="0"/>
                            </a:rPr>
                            <m:t>′</m:t>
                          </m:r>
                        </m:sup>
                      </m:sSubSup>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nary>
                            <m:naryPr>
                              <m:chr m:val="∑"/>
                              <m:ctrlPr>
                                <a:rPr lang="es-ES" sz="2400" i="1" smtClean="0">
                                  <a:latin typeface="Cambria Math" panose="02040503050406030204" pitchFamily="18" charset="0"/>
                                  <a:ea typeface="Cambria Math" panose="02040503050406030204" pitchFamily="18" charset="0"/>
                                </a:rPr>
                              </m:ctrlPr>
                            </m:naryPr>
                            <m:sub>
                              <m:r>
                                <m:rPr>
                                  <m:brk m:alnAt="23"/>
                                </m:rPr>
                                <a:rPr lang="es-ES" sz="2400" i="1">
                                  <a:latin typeface="Cambria Math" panose="02040503050406030204" pitchFamily="18" charset="0"/>
                                  <a:ea typeface="Cambria Math" panose="02040503050406030204" pitchFamily="18" charset="0"/>
                                </a:rPr>
                                <m:t>𝑖</m:t>
                              </m:r>
                              <m:r>
                                <a:rPr lang="es-ES" sz="2400" i="1">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𝑗</m:t>
                              </m:r>
                            </m:sub>
                            <m:sup>
                              <m:r>
                                <a:rPr lang="es-ES" sz="2400" b="0" i="1" smtClean="0">
                                  <a:latin typeface="Cambria Math" panose="02040503050406030204" pitchFamily="18" charset="0"/>
                                  <a:ea typeface="Cambria Math" panose="02040503050406030204" pitchFamily="18" charset="0"/>
                                </a:rPr>
                                <m:t>𝑛</m:t>
                              </m:r>
                              <m:r>
                                <a:rPr lang="es-ES" sz="2400" b="0" i="1" smtClean="0">
                                  <a:latin typeface="Cambria Math" panose="02040503050406030204" pitchFamily="18" charset="0"/>
                                  <a:ea typeface="Cambria Math" panose="02040503050406030204" pitchFamily="18" charset="0"/>
                                </a:rPr>
                                <m:t>+</m:t>
                              </m:r>
                              <m:r>
                                <a:rPr lang="es-ES" sz="2400" i="1">
                                  <a:latin typeface="Cambria Math" panose="02040503050406030204" pitchFamily="18" charset="0"/>
                                  <a:ea typeface="Cambria Math" panose="02040503050406030204" pitchFamily="18" charset="0"/>
                                </a:rPr>
                                <m:t>𝑘</m:t>
                              </m:r>
                              <m:r>
                                <a:rPr lang="es-ES" sz="2400" b="0" i="1" smtClean="0">
                                  <a:latin typeface="Cambria Math" panose="02040503050406030204" pitchFamily="18" charset="0"/>
                                  <a:ea typeface="Cambria Math" panose="02040503050406030204" pitchFamily="18" charset="0"/>
                                </a:rPr>
                                <m:t>+1</m:t>
                              </m:r>
                            </m:sup>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𝑦</m:t>
                                  </m:r>
                                </m:e>
                                <m:sub>
                                  <m:r>
                                    <a:rPr lang="es-ES" sz="2400" i="1">
                                      <a:latin typeface="Cambria Math" panose="02040503050406030204" pitchFamily="18" charset="0"/>
                                      <a:ea typeface="Cambria Math" panose="02040503050406030204" pitchFamily="18" charset="0"/>
                                    </a:rPr>
                                    <m:t>𝑖</m:t>
                                  </m:r>
                                </m:sub>
                              </m:sSub>
                            </m:e>
                          </m:nary>
                        </m:num>
                        <m:den>
                          <m:r>
                            <a:rPr lang="es-ES" sz="2400" i="1">
                              <a:latin typeface="Cambria Math" panose="02040503050406030204" pitchFamily="18" charset="0"/>
                              <a:ea typeface="Cambria Math" panose="02040503050406030204" pitchFamily="18" charset="0"/>
                            </a:rPr>
                            <m:t>𝑘</m:t>
                          </m:r>
                        </m:den>
                      </m:f>
                    </m:oMath>
                  </m:oMathPara>
                </a14:m>
                <a:endParaRPr lang="es-CL" sz="2400" dirty="0"/>
              </a:p>
            </p:txBody>
          </p:sp>
        </mc:Choice>
        <mc:Fallback xmlns="">
          <p:sp>
            <p:nvSpPr>
              <p:cNvPr id="3" name="Rectángulo 2">
                <a:extLst>
                  <a:ext uri="{FF2B5EF4-FFF2-40B4-BE49-F238E27FC236}">
                    <a16:creationId xmlns:a16="http://schemas.microsoft.com/office/drawing/2014/main" id="{EB3557D5-8141-4E41-8187-CBFD96673778}"/>
                  </a:ext>
                </a:extLst>
              </p:cNvPr>
              <p:cNvSpPr>
                <a:spLocks noRot="1" noChangeAspect="1" noMove="1" noResize="1" noEditPoints="1" noAdjustHandles="1" noChangeArrowheads="1" noChangeShapeType="1" noTextEdit="1"/>
              </p:cNvSpPr>
              <p:nvPr/>
            </p:nvSpPr>
            <p:spPr>
              <a:xfrm>
                <a:off x="5143885" y="4883561"/>
                <a:ext cx="2213235" cy="878317"/>
              </a:xfrm>
              <a:prstGeom prst="rect">
                <a:avLst/>
              </a:prstGeom>
              <a:blipFill>
                <a:blip r:embed="rId3"/>
                <a:stretch>
                  <a:fillRect t="-65217" b="-59420"/>
                </a:stretch>
              </a:blipFill>
            </p:spPr>
            <p:txBody>
              <a:bodyPr/>
              <a:lstStyle/>
              <a:p>
                <a:r>
                  <a:rPr lang="es-CL">
                    <a:noFill/>
                  </a:rPr>
                  <a:t> </a:t>
                </a:r>
              </a:p>
            </p:txBody>
          </p:sp>
        </mc:Fallback>
      </mc:AlternateContent>
    </p:spTree>
    <p:extLst>
      <p:ext uri="{BB962C8B-B14F-4D97-AF65-F5344CB8AC3E}">
        <p14:creationId xmlns:p14="http://schemas.microsoft.com/office/powerpoint/2010/main" val="2655659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Consideraciones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859339"/>
                <a:ext cx="8301038" cy="2585323"/>
              </a:xfrm>
              <a:prstGeom prst="rect">
                <a:avLst/>
              </a:prstGeom>
            </p:spPr>
            <p:txBody>
              <a:bodyPr wrap="square">
                <a:spAutoFit/>
              </a:bodyPr>
              <a:lstStyle/>
              <a:p>
                <a:pPr marL="285750" indent="-285750" algn="just">
                  <a:buFont typeface="Arial" panose="020B0604020202020204" pitchFamily="34" charset="0"/>
                  <a:buChar char="•"/>
                </a:pPr>
                <a:r>
                  <a:rPr lang="es-ES" dirty="0"/>
                  <a:t>Notar que las medias obtenidas por un movimiento de orden k, par, no estarán asignadas a los instantes registrados en la serie original. Por consiguiente, en este caso es preciso centralizar la serie de medias móviles efectuando un nuevo movimiento de orden dos (cálculo de medias móviles con k=2) sobre los valores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𝑦</m:t>
                        </m:r>
                      </m:e>
                      <m:sup>
                        <m:r>
                          <a:rPr lang="es-ES" b="0" i="1" smtClean="0">
                            <a:latin typeface="Cambria Math" panose="02040503050406030204" pitchFamily="18" charset="0"/>
                          </a:rPr>
                          <m:t>′</m:t>
                        </m:r>
                      </m:sup>
                    </m:sSup>
                  </m:oMath>
                </a14:m>
                <a:r>
                  <a:rPr lang="es-CL" dirty="0"/>
                  <a:t> de las medias móviles de orden k.</a:t>
                </a:r>
              </a:p>
              <a:p>
                <a:pPr algn="just"/>
                <a:endParaRPr lang="es-CL" dirty="0"/>
              </a:p>
              <a:p>
                <a:pPr marL="285750" indent="-285750" algn="just">
                  <a:buFont typeface="Arial" panose="020B0604020202020204" pitchFamily="34" charset="0"/>
                  <a:buChar char="•"/>
                </a:pPr>
                <a:r>
                  <a:rPr lang="es-CL" dirty="0"/>
                  <a:t>Cuanto mayor sea k más suavizada será la serie obtenida (con menos fluctuaciones), pero esto genera una pérdida de información. Si k es par, ser pierden k observaciones, si k es impar se pierden k-1.</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859339"/>
                <a:ext cx="8301038" cy="2585323"/>
              </a:xfrm>
              <a:prstGeom prst="rect">
                <a:avLst/>
              </a:prstGeom>
              <a:blipFill>
                <a:blip r:embed="rId2"/>
                <a:stretch>
                  <a:fillRect l="-459" t="-985" r="-1223" b="-3448"/>
                </a:stretch>
              </a:blipFill>
            </p:spPr>
            <p:txBody>
              <a:bodyPr/>
              <a:lstStyle/>
              <a:p>
                <a:r>
                  <a:rPr lang="es-CL">
                    <a:noFill/>
                  </a:rPr>
                  <a:t> </a:t>
                </a:r>
              </a:p>
            </p:txBody>
          </p:sp>
        </mc:Fallback>
      </mc:AlternateContent>
    </p:spTree>
    <p:extLst>
      <p:ext uri="{BB962C8B-B14F-4D97-AF65-F5344CB8AC3E}">
        <p14:creationId xmlns:p14="http://schemas.microsoft.com/office/powerpoint/2010/main" val="2345332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884238" y="3033812"/>
            <a:ext cx="8738727" cy="594853"/>
          </a:xfrm>
        </p:spPr>
        <p:txBody>
          <a:bodyPr>
            <a:normAutofit fontScale="90000"/>
          </a:bodyPr>
          <a:lstStyle/>
          <a:p>
            <a:pPr algn="ctr"/>
            <a:r>
              <a:rPr lang="es-CL" sz="4000" dirty="0">
                <a:solidFill>
                  <a:schemeClr val="accent6">
                    <a:lumMod val="50000"/>
                  </a:schemeClr>
                </a:solidFill>
              </a:rPr>
              <a:t>ACTIVIDAD 1</a:t>
            </a:r>
          </a:p>
        </p:txBody>
      </p:sp>
    </p:spTree>
    <p:extLst>
      <p:ext uri="{BB962C8B-B14F-4D97-AF65-F5344CB8AC3E}">
        <p14:creationId xmlns:p14="http://schemas.microsoft.com/office/powerpoint/2010/main" val="337072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4401205"/>
              </a:xfrm>
              <a:prstGeom prst="rect">
                <a:avLst/>
              </a:prstGeom>
            </p:spPr>
            <p:txBody>
              <a:bodyPr wrap="square">
                <a:spAutoFit/>
              </a:bodyPr>
              <a:lstStyle/>
              <a:p>
                <a:pPr algn="just"/>
                <a:r>
                  <a:rPr lang="es-CL" sz="2000" b="1" dirty="0">
                    <a:solidFill>
                      <a:schemeClr val="accent6">
                        <a:lumMod val="50000"/>
                      </a:schemeClr>
                    </a:solidFill>
                  </a:rPr>
                  <a:t>Método Medias Móviles / Esquema Multiplicativo</a:t>
                </a:r>
              </a:p>
              <a:p>
                <a:endParaRPr lang="es-CL" sz="2000" dirty="0"/>
              </a:p>
              <a:p>
                <a:pPr algn="just"/>
                <a:r>
                  <a:rPr lang="es-ES" sz="2000" dirty="0"/>
                  <a:t>Sea  </a:t>
                </a:r>
                <a:r>
                  <a:rPr lang="es-CL" sz="2000" b="1" dirty="0">
                    <a:solidFill>
                      <a:schemeClr val="accent6">
                        <a:lumMod val="50000"/>
                      </a:schemeClr>
                    </a:solidFill>
                  </a:rPr>
                  <a:t>Y = T⋅E⋅C + R  </a:t>
                </a:r>
                <a:r>
                  <a:rPr lang="es-CL" sz="2000" dirty="0"/>
                  <a:t>el esquema multiplicativo</a:t>
                </a:r>
              </a:p>
              <a:p>
                <a:pPr algn="just"/>
                <a:endParaRPr lang="es-CL" sz="2000" dirty="0"/>
              </a:p>
              <a:p>
                <a:pPr marL="342900" indent="-342900" algn="just">
                  <a:buFont typeface="+mj-lt"/>
                  <a:buAutoNum type="arabicPeriod"/>
                </a:pPr>
                <a:r>
                  <a:rPr lang="es-CL" sz="2000" dirty="0"/>
                  <a:t>Determinar un movimiento de medias móviles de orden </a:t>
                </a:r>
                <a:r>
                  <a:rPr lang="es-CL" sz="2000" b="1" dirty="0">
                    <a:solidFill>
                      <a:schemeClr val="accent6">
                        <a:lumMod val="50000"/>
                      </a:schemeClr>
                    </a:solidFill>
                  </a:rPr>
                  <a:t>p</a:t>
                </a:r>
                <a:r>
                  <a:rPr lang="es-CL" sz="2000" dirty="0"/>
                  <a:t> igual al número de periodos observados por año para eliminar de las observaciones originales las fluctuaciones estacionales. Ejemplos:</a:t>
                </a:r>
              </a:p>
              <a:p>
                <a:pPr marL="800100" lvl="1" indent="-342900" algn="just">
                  <a:buFont typeface="Arial" panose="020B0604020202020204" pitchFamily="34" charset="0"/>
                  <a:buChar char="•"/>
                </a:pPr>
                <a:r>
                  <a:rPr lang="es-CL" sz="2000" dirty="0"/>
                  <a:t>Si son los meses del año, entonces p=12</a:t>
                </a:r>
              </a:p>
              <a:p>
                <a:pPr marL="800100" lvl="1" indent="-342900" algn="just">
                  <a:buFont typeface="Arial" panose="020B0604020202020204" pitchFamily="34" charset="0"/>
                  <a:buChar char="•"/>
                </a:pPr>
                <a:r>
                  <a:rPr lang="es-CL" sz="2000" dirty="0"/>
                  <a:t>Si son trimestres del año, entonces p=4</a:t>
                </a:r>
              </a:p>
              <a:p>
                <a:endParaRPr lang="es-CL" sz="2000" dirty="0"/>
              </a:p>
              <a:p>
                <a:pPr marL="304800"/>
                <a:r>
                  <a:rPr lang="es-CL" sz="2000" dirty="0"/>
                  <a:t>Los nuevos valores así obtenidos reflejarán fundamentalmente las variaciones cíclicas y de tendencia.</a:t>
                </a:r>
              </a:p>
              <a:p>
                <a:pPr marL="304800"/>
                <a:endParaRPr lang="es-CL" sz="2000" dirty="0"/>
              </a:p>
              <a:p>
                <a:pPr marL="304800"/>
                <a:r>
                  <a:rPr lang="es-CL" sz="2000" dirty="0"/>
                  <a:t>Entonces, se puede expresar el esquema : </a:t>
                </a:r>
                <a14:m>
                  <m:oMath xmlns:m="http://schemas.openxmlformats.org/officeDocument/2006/math">
                    <m:r>
                      <a:rPr lang="es-ES" sz="2000" b="1" i="1" smtClean="0">
                        <a:latin typeface="Cambria Math" panose="02040503050406030204" pitchFamily="18" charset="0"/>
                      </a:rPr>
                      <m:t>𝒀</m:t>
                    </m:r>
                    <m:r>
                      <a:rPr lang="es-ES" sz="2000" b="1" i="1" smtClean="0">
                        <a:latin typeface="Cambria Math" panose="02040503050406030204" pitchFamily="18" charset="0"/>
                      </a:rPr>
                      <m:t>=</m:t>
                    </m:r>
                    <m:sSup>
                      <m:sSupPr>
                        <m:ctrlPr>
                          <a:rPr lang="es-ES" sz="2000" b="1" i="1" smtClean="0">
                            <a:latin typeface="Cambria Math" panose="02040503050406030204" pitchFamily="18" charset="0"/>
                          </a:rPr>
                        </m:ctrlPr>
                      </m:sSupPr>
                      <m:e>
                        <m:r>
                          <a:rPr lang="es-ES" sz="2000" b="1" i="1" smtClean="0">
                            <a:latin typeface="Cambria Math" panose="02040503050406030204" pitchFamily="18" charset="0"/>
                          </a:rPr>
                          <m:t>𝒀</m:t>
                        </m:r>
                      </m:e>
                      <m:sup>
                        <m:r>
                          <a:rPr lang="es-ES" sz="2000" b="1" i="1" smtClean="0">
                            <a:latin typeface="Cambria Math" panose="02040503050406030204" pitchFamily="18" charset="0"/>
                          </a:rPr>
                          <m:t>′</m:t>
                        </m:r>
                      </m:sup>
                    </m:sSup>
                    <m:r>
                      <a:rPr lang="es-ES" sz="2000" b="1" i="1" smtClean="0">
                        <a:latin typeface="Cambria Math" panose="02040503050406030204" pitchFamily="18" charset="0"/>
                      </a:rPr>
                      <m:t>∗</m:t>
                    </m:r>
                    <m:r>
                      <a:rPr lang="es-ES" sz="2000" b="1" i="1" smtClean="0">
                        <a:latin typeface="Cambria Math" panose="02040503050406030204" pitchFamily="18" charset="0"/>
                      </a:rPr>
                      <m:t>𝑬</m:t>
                    </m:r>
                    <m:r>
                      <a:rPr lang="es-ES" sz="2000" b="1" i="1" smtClean="0">
                        <a:latin typeface="Cambria Math" panose="02040503050406030204" pitchFamily="18" charset="0"/>
                      </a:rPr>
                      <m:t>+</m:t>
                    </m:r>
                    <m:r>
                      <a:rPr lang="es-ES" sz="2000" b="1" i="1" smtClean="0">
                        <a:latin typeface="Cambria Math" panose="02040503050406030204" pitchFamily="18" charset="0"/>
                      </a:rPr>
                      <m:t>𝑨</m:t>
                    </m:r>
                  </m:oMath>
                </a14:m>
                <a:endParaRPr lang="es-CL" sz="2000" b="1"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424860"/>
                <a:ext cx="8301038" cy="4401205"/>
              </a:xfrm>
              <a:prstGeom prst="rect">
                <a:avLst/>
              </a:prstGeom>
              <a:blipFill>
                <a:blip r:embed="rId2"/>
                <a:stretch>
                  <a:fillRect l="-612" t="-867" r="-1529" b="-1734"/>
                </a:stretch>
              </a:blipFill>
            </p:spPr>
            <p:txBody>
              <a:bodyPr/>
              <a:lstStyle/>
              <a:p>
                <a:r>
                  <a:rPr lang="es-CL">
                    <a:noFill/>
                  </a:rPr>
                  <a:t> </a:t>
                </a:r>
              </a:p>
            </p:txBody>
          </p:sp>
        </mc:Fallback>
      </mc:AlternateContent>
    </p:spTree>
    <p:extLst>
      <p:ext uri="{BB962C8B-B14F-4D97-AF65-F5344CB8AC3E}">
        <p14:creationId xmlns:p14="http://schemas.microsoft.com/office/powerpoint/2010/main" val="2055027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4496424"/>
              </a:xfrm>
              <a:prstGeom prst="rect">
                <a:avLst/>
              </a:prstGeom>
            </p:spPr>
            <p:txBody>
              <a:bodyPr wrap="square">
                <a:spAutoFit/>
              </a:bodyPr>
              <a:lstStyle/>
              <a:p>
                <a:pPr algn="just"/>
                <a:r>
                  <a:rPr lang="es-CL" sz="2000" b="1" dirty="0">
                    <a:solidFill>
                      <a:schemeClr val="accent6">
                        <a:lumMod val="50000"/>
                      </a:schemeClr>
                    </a:solidFill>
                  </a:rPr>
                  <a:t>Método Medias Móviles / Esquema Multiplicativo</a:t>
                </a:r>
              </a:p>
              <a:p>
                <a:pPr algn="just"/>
                <a:endParaRPr lang="es-CL" sz="2000" b="1" dirty="0">
                  <a:solidFill>
                    <a:schemeClr val="accent6">
                      <a:lumMod val="50000"/>
                    </a:schemeClr>
                  </a:solidFill>
                </a:endParaRPr>
              </a:p>
              <a:p>
                <a:pPr algn="just"/>
                <a:r>
                  <a:rPr lang="es-ES" sz="2000" dirty="0"/>
                  <a:t>Dividiendo la ecuación por </a:t>
                </a:r>
                <a14:m>
                  <m:oMath xmlns:m="http://schemas.openxmlformats.org/officeDocument/2006/math">
                    <m:sSup>
                      <m:sSupPr>
                        <m:ctrlPr>
                          <a:rPr lang="es-ES" sz="2000" i="1" smtClean="0">
                            <a:latin typeface="Cambria Math" panose="02040503050406030204" pitchFamily="18" charset="0"/>
                          </a:rPr>
                        </m:ctrlPr>
                      </m:sSupPr>
                      <m:e>
                        <m:r>
                          <a:rPr lang="es-ES" sz="2000" b="0" i="1" smtClean="0">
                            <a:latin typeface="Cambria Math" panose="02040503050406030204" pitchFamily="18" charset="0"/>
                          </a:rPr>
                          <m:t>𝑌</m:t>
                        </m:r>
                      </m:e>
                      <m:sup>
                        <m:r>
                          <a:rPr lang="es-ES" sz="2000" b="0" i="1" smtClean="0">
                            <a:latin typeface="Cambria Math" panose="02040503050406030204" pitchFamily="18" charset="0"/>
                          </a:rPr>
                          <m:t>′</m:t>
                        </m:r>
                      </m:sup>
                    </m:sSup>
                    <m:r>
                      <a:rPr lang="es-ES" sz="2000" b="0" i="1" smtClean="0">
                        <a:latin typeface="Cambria Math" panose="02040503050406030204" pitchFamily="18" charset="0"/>
                      </a:rPr>
                      <m:t> </m:t>
                    </m:r>
                  </m:oMath>
                </a14:m>
                <a:r>
                  <a:rPr lang="es-CL" sz="2000" b="1" dirty="0"/>
                  <a:t> </a:t>
                </a:r>
                <a:r>
                  <a:rPr lang="es-CL" sz="2000" dirty="0"/>
                  <a:t>y despejando la componente estacional, obtenemos</a:t>
                </a:r>
                <a:r>
                  <a:rPr lang="es-CL" sz="2000" b="1" dirty="0"/>
                  <a:t>:</a:t>
                </a:r>
              </a:p>
              <a:p>
                <a:pPr algn="just"/>
                <a:endParaRPr lang="es-CL" sz="2000" b="1" dirty="0"/>
              </a:p>
              <a:p>
                <a:pPr algn="ctr"/>
                <a14:m>
                  <m:oMathPara xmlns:m="http://schemas.openxmlformats.org/officeDocument/2006/math">
                    <m:oMathParaPr>
                      <m:jc m:val="centerGroup"/>
                    </m:oMathParaPr>
                    <m:oMath xmlns:m="http://schemas.openxmlformats.org/officeDocument/2006/math">
                      <m:r>
                        <a:rPr lang="es-ES" sz="2000" b="1" i="1" smtClean="0">
                          <a:latin typeface="Cambria Math" panose="02040503050406030204" pitchFamily="18" charset="0"/>
                        </a:rPr>
                        <m:t>𝑬</m:t>
                      </m:r>
                      <m:r>
                        <a:rPr lang="es-ES" sz="2000" b="1" i="1" smtClean="0">
                          <a:latin typeface="Cambria Math" panose="02040503050406030204" pitchFamily="18" charset="0"/>
                        </a:rPr>
                        <m:t>=</m:t>
                      </m:r>
                      <m:f>
                        <m:fPr>
                          <m:ctrlPr>
                            <a:rPr lang="es-ES" sz="2000" b="1" i="1" smtClean="0">
                              <a:latin typeface="Cambria Math" panose="02040503050406030204" pitchFamily="18" charset="0"/>
                            </a:rPr>
                          </m:ctrlPr>
                        </m:fPr>
                        <m:num>
                          <m:r>
                            <a:rPr lang="es-ES" sz="2000" b="1" i="1" smtClean="0">
                              <a:latin typeface="Cambria Math" panose="02040503050406030204" pitchFamily="18" charset="0"/>
                            </a:rPr>
                            <m:t>𝒀</m:t>
                          </m:r>
                        </m:num>
                        <m:den>
                          <m:sSup>
                            <m:sSupPr>
                              <m:ctrlPr>
                                <a:rPr lang="es-ES" sz="2000" b="1" i="1" smtClean="0">
                                  <a:latin typeface="Cambria Math" panose="02040503050406030204" pitchFamily="18" charset="0"/>
                                </a:rPr>
                              </m:ctrlPr>
                            </m:sSupPr>
                            <m:e>
                              <m:r>
                                <a:rPr lang="es-ES" sz="2000" b="1" i="1" smtClean="0">
                                  <a:latin typeface="Cambria Math" panose="02040503050406030204" pitchFamily="18" charset="0"/>
                                </a:rPr>
                                <m:t>𝒀</m:t>
                              </m:r>
                            </m:e>
                            <m:sup>
                              <m:r>
                                <a:rPr lang="es-ES" sz="2000" b="1" i="1" smtClean="0">
                                  <a:latin typeface="Cambria Math" panose="02040503050406030204" pitchFamily="18" charset="0"/>
                                </a:rPr>
                                <m:t>′</m:t>
                              </m:r>
                            </m:sup>
                          </m:sSup>
                        </m:den>
                      </m:f>
                      <m:r>
                        <a:rPr lang="es-ES" sz="2000" b="1" i="1" smtClean="0">
                          <a:latin typeface="Cambria Math" panose="02040503050406030204" pitchFamily="18" charset="0"/>
                        </a:rPr>
                        <m:t>−</m:t>
                      </m:r>
                      <m:f>
                        <m:fPr>
                          <m:ctrlPr>
                            <a:rPr lang="es-ES" sz="2000" b="1" i="1" smtClean="0">
                              <a:latin typeface="Cambria Math" panose="02040503050406030204" pitchFamily="18" charset="0"/>
                            </a:rPr>
                          </m:ctrlPr>
                        </m:fPr>
                        <m:num>
                          <m:r>
                            <a:rPr lang="es-ES" sz="2000" b="1" i="1" smtClean="0">
                              <a:latin typeface="Cambria Math" panose="02040503050406030204" pitchFamily="18" charset="0"/>
                            </a:rPr>
                            <m:t>𝑨</m:t>
                          </m:r>
                        </m:num>
                        <m:den>
                          <m:sSup>
                            <m:sSupPr>
                              <m:ctrlPr>
                                <a:rPr lang="es-ES" sz="2000" b="1" i="1" smtClean="0">
                                  <a:latin typeface="Cambria Math" panose="02040503050406030204" pitchFamily="18" charset="0"/>
                                </a:rPr>
                              </m:ctrlPr>
                            </m:sSupPr>
                            <m:e>
                              <m:r>
                                <a:rPr lang="es-ES" sz="2000" b="1" i="1" smtClean="0">
                                  <a:latin typeface="Cambria Math" panose="02040503050406030204" pitchFamily="18" charset="0"/>
                                </a:rPr>
                                <m:t>𝒀</m:t>
                              </m:r>
                            </m:e>
                            <m:sup>
                              <m:r>
                                <a:rPr lang="es-ES" sz="2000" b="1" i="1" smtClean="0">
                                  <a:latin typeface="Cambria Math" panose="02040503050406030204" pitchFamily="18" charset="0"/>
                                </a:rPr>
                                <m:t>′</m:t>
                              </m:r>
                            </m:sup>
                          </m:sSup>
                        </m:den>
                      </m:f>
                    </m:oMath>
                  </m:oMathPara>
                </a14:m>
                <a:endParaRPr lang="es-CL" sz="2000" b="1" dirty="0"/>
              </a:p>
              <a:p>
                <a:pPr algn="ctr"/>
                <a:endParaRPr lang="es-CL" sz="2000" b="1" dirty="0"/>
              </a:p>
              <a:p>
                <a:r>
                  <a:rPr lang="es-CL" sz="2000" dirty="0"/>
                  <a:t>Donde</a:t>
                </a:r>
                <a:r>
                  <a:rPr lang="es-CL" sz="2000" b="1" dirty="0"/>
                  <a:t>:</a:t>
                </a:r>
              </a:p>
              <a:p>
                <a14:m>
                  <m:oMath xmlns:m="http://schemas.openxmlformats.org/officeDocument/2006/math">
                    <m:f>
                      <m:fPr>
                        <m:ctrlPr>
                          <a:rPr lang="es-ES" sz="2400" b="1" i="1">
                            <a:latin typeface="Cambria Math" panose="02040503050406030204" pitchFamily="18" charset="0"/>
                          </a:rPr>
                        </m:ctrlPr>
                      </m:fPr>
                      <m:num>
                        <m:r>
                          <a:rPr lang="es-ES" sz="2400" b="1" i="1">
                            <a:latin typeface="Cambria Math" panose="02040503050406030204" pitchFamily="18" charset="0"/>
                          </a:rPr>
                          <m:t>𝒀</m:t>
                        </m:r>
                      </m:num>
                      <m:den>
                        <m:sSup>
                          <m:sSupPr>
                            <m:ctrlPr>
                              <a:rPr lang="es-ES" sz="2400" b="1" i="1">
                                <a:latin typeface="Cambria Math" panose="02040503050406030204" pitchFamily="18" charset="0"/>
                              </a:rPr>
                            </m:ctrlPr>
                          </m:sSupPr>
                          <m:e>
                            <m:r>
                              <a:rPr lang="es-ES" sz="2400" b="1" i="1">
                                <a:latin typeface="Cambria Math" panose="02040503050406030204" pitchFamily="18" charset="0"/>
                              </a:rPr>
                              <m:t>𝒀</m:t>
                            </m:r>
                          </m:e>
                          <m:sup>
                            <m:r>
                              <a:rPr lang="es-ES" sz="2400" b="1" i="1">
                                <a:latin typeface="Cambria Math" panose="02040503050406030204" pitchFamily="18" charset="0"/>
                              </a:rPr>
                              <m:t>′</m:t>
                            </m:r>
                          </m:sup>
                        </m:sSup>
                      </m:den>
                    </m:f>
                    <m:r>
                      <a:rPr lang="es-ES" sz="2400" b="1" i="1" smtClean="0">
                        <a:latin typeface="Cambria Math" panose="02040503050406030204" pitchFamily="18" charset="0"/>
                      </a:rPr>
                      <m:t>: </m:t>
                    </m:r>
                  </m:oMath>
                </a14:m>
                <a:r>
                  <a:rPr lang="es-CL" sz="2000" dirty="0"/>
                  <a:t>Refleja fundamentalmente la</a:t>
                </a:r>
                <a:r>
                  <a:rPr lang="es-CL" sz="2000" b="1" dirty="0"/>
                  <a:t> </a:t>
                </a:r>
                <a:r>
                  <a:rPr lang="es-CL" sz="2000" b="1" dirty="0">
                    <a:solidFill>
                      <a:schemeClr val="accent6">
                        <a:lumMod val="50000"/>
                      </a:schemeClr>
                    </a:solidFill>
                  </a:rPr>
                  <a:t>componente estacional</a:t>
                </a:r>
              </a:p>
              <a:p>
                <a:endParaRPr lang="es-CL" sz="2000" b="1" dirty="0">
                  <a:solidFill>
                    <a:schemeClr val="accent6">
                      <a:lumMod val="50000"/>
                    </a:schemeClr>
                  </a:solidFill>
                </a:endParaRPr>
              </a:p>
              <a:p>
                <a14:m>
                  <m:oMath xmlns:m="http://schemas.openxmlformats.org/officeDocument/2006/math">
                    <m:f>
                      <m:fPr>
                        <m:ctrlPr>
                          <a:rPr lang="es-ES" sz="2400" b="1" i="1">
                            <a:latin typeface="Cambria Math" panose="02040503050406030204" pitchFamily="18" charset="0"/>
                          </a:rPr>
                        </m:ctrlPr>
                      </m:fPr>
                      <m:num>
                        <m:r>
                          <a:rPr lang="es-ES" sz="2400" b="1" i="1" smtClean="0">
                            <a:latin typeface="Cambria Math" panose="02040503050406030204" pitchFamily="18" charset="0"/>
                          </a:rPr>
                          <m:t>𝑨</m:t>
                        </m:r>
                      </m:num>
                      <m:den>
                        <m:sSup>
                          <m:sSupPr>
                            <m:ctrlPr>
                              <a:rPr lang="es-ES" sz="2400" b="1" i="1">
                                <a:latin typeface="Cambria Math" panose="02040503050406030204" pitchFamily="18" charset="0"/>
                              </a:rPr>
                            </m:ctrlPr>
                          </m:sSupPr>
                          <m:e>
                            <m:r>
                              <a:rPr lang="es-ES" sz="2400" b="1" i="1">
                                <a:latin typeface="Cambria Math" panose="02040503050406030204" pitchFamily="18" charset="0"/>
                              </a:rPr>
                              <m:t>𝒀</m:t>
                            </m:r>
                          </m:e>
                          <m:sup>
                            <m:r>
                              <a:rPr lang="es-ES" sz="2400" b="1" i="1">
                                <a:latin typeface="Cambria Math" panose="02040503050406030204" pitchFamily="18" charset="0"/>
                              </a:rPr>
                              <m:t>′</m:t>
                            </m:r>
                          </m:sup>
                        </m:sSup>
                      </m:den>
                    </m:f>
                  </m:oMath>
                </a14:m>
                <a:r>
                  <a:rPr lang="es-CL" sz="2400" b="1" dirty="0">
                    <a:solidFill>
                      <a:schemeClr val="accent6">
                        <a:lumMod val="50000"/>
                      </a:schemeClr>
                    </a:solidFill>
                  </a:rPr>
                  <a:t> </a:t>
                </a:r>
                <a:r>
                  <a:rPr lang="es-CL" sz="2000" b="1" dirty="0">
                    <a:solidFill>
                      <a:schemeClr val="accent6">
                        <a:lumMod val="50000"/>
                      </a:schemeClr>
                    </a:solidFill>
                  </a:rPr>
                  <a:t>: </a:t>
                </a:r>
                <a:r>
                  <a:rPr lang="es-CL" sz="2000" dirty="0"/>
                  <a:t>Refleja fundamentalmente la</a:t>
                </a:r>
                <a:r>
                  <a:rPr lang="es-CL" sz="2000" b="1" dirty="0"/>
                  <a:t> </a:t>
                </a:r>
                <a:r>
                  <a:rPr lang="es-CL" sz="2000" b="1" dirty="0">
                    <a:solidFill>
                      <a:schemeClr val="accent6">
                        <a:lumMod val="50000"/>
                      </a:schemeClr>
                    </a:solidFill>
                  </a:rPr>
                  <a:t>variaciones irregulares/aleatorias</a:t>
                </a:r>
              </a:p>
              <a:p>
                <a:endParaRPr lang="es-CL" sz="2000" b="1" dirty="0">
                  <a:solidFill>
                    <a:schemeClr val="accent6">
                      <a:lumMod val="50000"/>
                    </a:schemeClr>
                  </a:solidFill>
                </a:endParaRP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424860"/>
                <a:ext cx="8301038" cy="4496424"/>
              </a:xfrm>
              <a:prstGeom prst="rect">
                <a:avLst/>
              </a:prstGeom>
              <a:blipFill>
                <a:blip r:embed="rId2"/>
                <a:stretch>
                  <a:fillRect l="-612" t="-847" r="-1529"/>
                </a:stretch>
              </a:blipFill>
            </p:spPr>
            <p:txBody>
              <a:bodyPr/>
              <a:lstStyle/>
              <a:p>
                <a:r>
                  <a:rPr lang="es-CL">
                    <a:noFill/>
                  </a:rPr>
                  <a:t> </a:t>
                </a:r>
              </a:p>
            </p:txBody>
          </p:sp>
        </mc:Fallback>
      </mc:AlternateContent>
    </p:spTree>
    <p:extLst>
      <p:ext uri="{BB962C8B-B14F-4D97-AF65-F5344CB8AC3E}">
        <p14:creationId xmlns:p14="http://schemas.microsoft.com/office/powerpoint/2010/main" val="784839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336692" y="1920160"/>
            <a:ext cx="8301038" cy="1938992"/>
          </a:xfrm>
          <a:prstGeom prst="rect">
            <a:avLst/>
          </a:prstGeom>
        </p:spPr>
        <p:txBody>
          <a:bodyPr wrap="square">
            <a:spAutoFit/>
          </a:bodyPr>
          <a:lstStyle/>
          <a:p>
            <a:pPr algn="just"/>
            <a:r>
              <a:rPr lang="es-CL" sz="2000" dirty="0"/>
              <a:t>Por último determinar la </a:t>
            </a:r>
            <a:r>
              <a:rPr lang="es-CL" sz="2000" b="1" dirty="0">
                <a:solidFill>
                  <a:schemeClr val="accent6">
                    <a:lumMod val="50000"/>
                  </a:schemeClr>
                </a:solidFill>
              </a:rPr>
              <a:t>media para cada periodo estacional</a:t>
            </a:r>
            <a:r>
              <a:rPr lang="es-CL" sz="2000" b="1" dirty="0"/>
              <a:t>, </a:t>
            </a:r>
            <a:r>
              <a:rPr lang="es-CL" sz="2000" dirty="0"/>
              <a:t>con lo que se obtendrá un </a:t>
            </a:r>
            <a:r>
              <a:rPr lang="es-CL" sz="2000" b="1" dirty="0">
                <a:solidFill>
                  <a:schemeClr val="accent6">
                    <a:lumMod val="50000"/>
                  </a:schemeClr>
                </a:solidFill>
              </a:rPr>
              <a:t>valor representativo </a:t>
            </a:r>
            <a:r>
              <a:rPr lang="es-CL" sz="2000" dirty="0"/>
              <a:t>de cada uno de ellos, a la vez que al promediar se eliminan las variaciones irregulares bajo el supuesto de que dichos valores se complementarán y anularán, en términos generales. Los valores obtenidos serán las </a:t>
            </a:r>
            <a:r>
              <a:rPr lang="es-CL" sz="2000" b="1" dirty="0">
                <a:solidFill>
                  <a:schemeClr val="accent6">
                    <a:lumMod val="50000"/>
                  </a:schemeClr>
                </a:solidFill>
              </a:rPr>
              <a:t>componentes estacionales.</a:t>
            </a:r>
            <a:endParaRPr lang="es-CL" sz="2000" dirty="0"/>
          </a:p>
          <a:p>
            <a:pPr algn="just"/>
            <a:endParaRPr lang="es-CL" sz="2000" b="1" dirty="0">
              <a:solidFill>
                <a:schemeClr val="accent6">
                  <a:lumMod val="50000"/>
                </a:schemeClr>
              </a:solidFill>
            </a:endParaRPr>
          </a:p>
        </p:txBody>
      </p:sp>
    </p:spTree>
    <p:extLst>
      <p:ext uri="{BB962C8B-B14F-4D97-AF65-F5344CB8AC3E}">
        <p14:creationId xmlns:p14="http://schemas.microsoft.com/office/powerpoint/2010/main" val="252410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3F51F1CC-5325-014C-859A-589F2DD0FCB0}"/>
              </a:ext>
            </a:extLst>
          </p:cNvPr>
          <p:cNvSpPr txBox="1">
            <a:spLocks/>
          </p:cNvSpPr>
          <p:nvPr/>
        </p:nvSpPr>
        <p:spPr>
          <a:xfrm>
            <a:off x="990600" y="497524"/>
            <a:ext cx="10190544" cy="621528"/>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r"/>
            <a:r>
              <a:rPr lang="es-CL" dirty="0">
                <a:solidFill>
                  <a:schemeClr val="accent6">
                    <a:lumMod val="50000"/>
                  </a:schemeClr>
                </a:solidFill>
              </a:rPr>
              <a:t>Índice de la clase</a:t>
            </a:r>
          </a:p>
        </p:txBody>
      </p:sp>
      <p:sp>
        <p:nvSpPr>
          <p:cNvPr id="6" name="Subtítulo 2">
            <a:extLst>
              <a:ext uri="{FF2B5EF4-FFF2-40B4-BE49-F238E27FC236}">
                <a16:creationId xmlns:a16="http://schemas.microsoft.com/office/drawing/2014/main" id="{90BD04FD-D7C3-DD43-B2D5-73017BAFCBA6}"/>
              </a:ext>
            </a:extLst>
          </p:cNvPr>
          <p:cNvSpPr>
            <a:spLocks noGrp="1"/>
          </p:cNvSpPr>
          <p:nvPr>
            <p:ph type="subTitle" idx="10"/>
          </p:nvPr>
        </p:nvSpPr>
        <p:spPr>
          <a:xfrm>
            <a:off x="990600" y="1425600"/>
            <a:ext cx="10515600" cy="4907708"/>
          </a:xfrm>
        </p:spPr>
        <p:txBody>
          <a:bodyPr anchor="t"/>
          <a:lstStyle/>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1 : </a:t>
            </a:r>
            <a:r>
              <a:rPr lang="es-CL" sz="2000" dirty="0">
                <a:solidFill>
                  <a:schemeClr val="tx1">
                    <a:lumMod val="75000"/>
                    <a:lumOff val="25000"/>
                  </a:schemeClr>
                </a:solidFill>
              </a:rPr>
              <a:t>Definición</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2 : </a:t>
            </a:r>
            <a:r>
              <a:rPr lang="es-ES" sz="2000" b="1" dirty="0">
                <a:solidFill>
                  <a:schemeClr val="tx1">
                    <a:lumMod val="75000"/>
                    <a:lumOff val="25000"/>
                  </a:schemeClr>
                </a:solidFill>
              </a:rPr>
              <a:t>Á</a:t>
            </a:r>
            <a:r>
              <a:rPr lang="es-ES" sz="2000" dirty="0">
                <a:solidFill>
                  <a:schemeClr val="tx1">
                    <a:lumMod val="75000"/>
                    <a:lumOff val="25000"/>
                  </a:schemeClr>
                </a:solidFill>
              </a:rPr>
              <a:t>reas de aplicación</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ES" sz="2000" b="1" dirty="0">
                <a:solidFill>
                  <a:schemeClr val="accent6">
                    <a:lumMod val="50000"/>
                  </a:schemeClr>
                </a:solidFill>
              </a:rPr>
              <a:t>Sección 3 :</a:t>
            </a:r>
            <a:r>
              <a:rPr lang="es-ES" sz="2000" dirty="0">
                <a:solidFill>
                  <a:schemeClr val="tx1">
                    <a:lumMod val="75000"/>
                    <a:lumOff val="25000"/>
                  </a:schemeClr>
                </a:solidFill>
              </a:rPr>
              <a:t> </a:t>
            </a:r>
            <a:r>
              <a:rPr lang="es-CL" sz="2000" dirty="0">
                <a:solidFill>
                  <a:schemeClr val="tx1">
                    <a:lumMod val="75000"/>
                    <a:lumOff val="25000"/>
                  </a:schemeClr>
                </a:solidFill>
              </a:rPr>
              <a:t>Objetivo del módulo</a:t>
            </a:r>
          </a:p>
          <a:p>
            <a:pPr marL="285750" indent="-285750">
              <a:spcBef>
                <a:spcPts val="600"/>
              </a:spcBef>
              <a:spcAft>
                <a:spcPts val="600"/>
              </a:spcAft>
              <a:buClr>
                <a:schemeClr val="accent1">
                  <a:lumMod val="60000"/>
                  <a:lumOff val="40000"/>
                </a:schemeClr>
              </a:buClr>
              <a:buSzPct val="100000"/>
              <a:buFont typeface="Arial" panose="020B0604020202020204" pitchFamily="34" charset="0"/>
              <a:buChar char="•"/>
            </a:pPr>
            <a:r>
              <a:rPr lang="es-CL" sz="2000" b="1" dirty="0">
                <a:solidFill>
                  <a:schemeClr val="accent6">
                    <a:lumMod val="50000"/>
                  </a:schemeClr>
                </a:solidFill>
              </a:rPr>
              <a:t>Sección 4 :</a:t>
            </a:r>
            <a:r>
              <a:rPr lang="es-CL" sz="2000" dirty="0">
                <a:solidFill>
                  <a:schemeClr val="tx1">
                    <a:lumMod val="75000"/>
                    <a:lumOff val="25000"/>
                  </a:schemeClr>
                </a:solidFill>
              </a:rPr>
              <a:t> Componentes de una serie temporal</a:t>
            </a:r>
          </a:p>
          <a:p>
            <a:pPr marL="285750" indent="-285750">
              <a:buClr>
                <a:schemeClr val="accent1">
                  <a:lumMod val="60000"/>
                  <a:lumOff val="40000"/>
                </a:schemeClr>
              </a:buClr>
              <a:buSzPct val="100000"/>
              <a:buFont typeface="Arial" panose="020B0604020202020204" pitchFamily="34" charset="0"/>
              <a:buChar char="•"/>
            </a:pPr>
            <a:endParaRPr lang="es-CL" sz="2000" dirty="0">
              <a:solidFill>
                <a:schemeClr val="tx1">
                  <a:lumMod val="75000"/>
                  <a:lumOff val="25000"/>
                </a:schemeClr>
              </a:solidFill>
            </a:endParaRPr>
          </a:p>
        </p:txBody>
      </p:sp>
    </p:spTree>
    <p:extLst>
      <p:ext uri="{BB962C8B-B14F-4D97-AF65-F5344CB8AC3E}">
        <p14:creationId xmlns:p14="http://schemas.microsoft.com/office/powerpoint/2010/main" val="7006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235092" y="1437560"/>
            <a:ext cx="8301038" cy="4247317"/>
          </a:xfrm>
          <a:prstGeom prst="rect">
            <a:avLst/>
          </a:prstGeom>
        </p:spPr>
        <p:txBody>
          <a:bodyPr wrap="square">
            <a:spAutoFit/>
          </a:bodyPr>
          <a:lstStyle/>
          <a:p>
            <a:pPr algn="just">
              <a:spcBef>
                <a:spcPts val="600"/>
              </a:spcBef>
              <a:spcAft>
                <a:spcPts val="600"/>
              </a:spcAft>
            </a:pPr>
            <a:r>
              <a:rPr lang="es-CL" sz="2000" b="1" dirty="0">
                <a:solidFill>
                  <a:schemeClr val="accent6">
                    <a:lumMod val="50000"/>
                  </a:schemeClr>
                </a:solidFill>
              </a:rPr>
              <a:t>Uso del Índice Estacional </a:t>
            </a:r>
          </a:p>
          <a:p>
            <a:pPr marL="285750" indent="-285750" algn="just">
              <a:spcBef>
                <a:spcPts val="600"/>
              </a:spcBef>
              <a:spcAft>
                <a:spcPts val="600"/>
              </a:spcAft>
              <a:buFont typeface="Arial" panose="020B0604020202020204" pitchFamily="34" charset="0"/>
              <a:buChar char="•"/>
            </a:pPr>
            <a:r>
              <a:rPr lang="es-CL" sz="2000" dirty="0"/>
              <a:t>Permite identificar la variación estacional de una serie temporal.</a:t>
            </a:r>
          </a:p>
          <a:p>
            <a:pPr marL="285750" indent="-285750" algn="just">
              <a:spcBef>
                <a:spcPts val="600"/>
              </a:spcBef>
              <a:spcAft>
                <a:spcPts val="600"/>
              </a:spcAft>
              <a:buFont typeface="Arial" panose="020B0604020202020204" pitchFamily="34" charset="0"/>
              <a:buChar char="•"/>
            </a:pPr>
            <a:r>
              <a:rPr lang="es-CL" sz="2000" dirty="0"/>
              <a:t>Los índices estacionales se utilizan para eliminar los efectos de estacionalidad (desestacionalización de una serie de tiempo)</a:t>
            </a:r>
          </a:p>
          <a:p>
            <a:pPr marL="285750" indent="-285750" algn="just">
              <a:spcBef>
                <a:spcPts val="600"/>
              </a:spcBef>
              <a:spcAft>
                <a:spcPts val="600"/>
              </a:spcAft>
              <a:buFont typeface="Arial" panose="020B0604020202020204" pitchFamily="34" charset="0"/>
              <a:buChar char="•"/>
            </a:pPr>
            <a:r>
              <a:rPr lang="es-CL" sz="2000" dirty="0"/>
              <a:t>Desestacionalizar una serie temporal implica dividir cada uno de los valores reales de la serie entre el índice estacional adecuado.</a:t>
            </a:r>
          </a:p>
          <a:p>
            <a:pPr marL="342900" indent="-342900" algn="just">
              <a:spcBef>
                <a:spcPts val="600"/>
              </a:spcBef>
              <a:spcAft>
                <a:spcPts val="600"/>
              </a:spcAft>
              <a:buFont typeface="Arial" panose="020B0604020202020204" pitchFamily="34" charset="0"/>
              <a:buChar char="•"/>
            </a:pPr>
            <a:r>
              <a:rPr lang="es-CL" sz="2000" dirty="0"/>
              <a:t>Una vez eliminado el efecto estacional, los valores no desestacionalizados reflejan las componente de tendencia, cíclica e irregular de la serie temporal</a:t>
            </a:r>
          </a:p>
          <a:p>
            <a:pPr marL="342900" indent="-342900" algn="just">
              <a:spcBef>
                <a:spcPts val="600"/>
              </a:spcBef>
              <a:spcAft>
                <a:spcPts val="600"/>
              </a:spcAft>
              <a:buFont typeface="Arial" panose="020B0604020202020204" pitchFamily="34" charset="0"/>
              <a:buChar char="•"/>
            </a:pPr>
            <a:r>
              <a:rPr lang="es-CL" sz="2000" dirty="0"/>
              <a:t>Eliminada la variación estacional, se calcula una línea de tendencia desestacionalizada, que luego se puede proyectar al futuro.</a:t>
            </a:r>
          </a:p>
        </p:txBody>
      </p:sp>
    </p:spTree>
    <p:extLst>
      <p:ext uri="{BB962C8B-B14F-4D97-AF65-F5344CB8AC3E}">
        <p14:creationId xmlns:p14="http://schemas.microsoft.com/office/powerpoint/2010/main" val="103014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Suavizamiento Exponencial Simple</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4401205"/>
              </a:xfrm>
              <a:prstGeom prst="rect">
                <a:avLst/>
              </a:prstGeom>
            </p:spPr>
            <p:txBody>
              <a:bodyPr wrap="square">
                <a:spAutoFit/>
              </a:bodyPr>
              <a:lstStyle/>
              <a:p>
                <a:pPr algn="just">
                  <a:spcBef>
                    <a:spcPts val="600"/>
                  </a:spcBef>
                  <a:spcAft>
                    <a:spcPts val="1200"/>
                  </a:spcAft>
                </a:pPr>
                <a:r>
                  <a:rPr lang="es-ES" sz="2000" dirty="0"/>
                  <a:t>Suavizado exponencial es una técnica que tiende a estabilizar la serie, eliminando en lo posible la influencia de componente aleatorio. Para ello se construye una nueva serie, la serie suavizada </a:t>
                </a:r>
                <a14:m>
                  <m:oMath xmlns:m="http://schemas.openxmlformats.org/officeDocument/2006/math">
                    <m:sSub>
                      <m:sSubPr>
                        <m:ctrlPr>
                          <a:rPr lang="es-ES" sz="2000" i="1" smtClean="0">
                            <a:latin typeface="Cambria Math" panose="02040503050406030204" pitchFamily="18" charset="0"/>
                          </a:rPr>
                        </m:ctrlPr>
                      </m:sSubPr>
                      <m:e>
                        <m:r>
                          <a:rPr lang="es-ES" sz="2000" b="0" i="1" smtClean="0">
                            <a:latin typeface="Cambria Math" panose="02040503050406030204" pitchFamily="18" charset="0"/>
                          </a:rPr>
                          <m:t>𝑆</m:t>
                        </m:r>
                      </m:e>
                      <m:sub>
                        <m:r>
                          <a:rPr lang="es-ES" sz="2000" b="0" i="1" smtClean="0">
                            <a:latin typeface="Cambria Math" panose="02040503050406030204" pitchFamily="18" charset="0"/>
                          </a:rPr>
                          <m:t>𝑡</m:t>
                        </m:r>
                      </m:sub>
                    </m:sSub>
                  </m:oMath>
                </a14:m>
                <a:r>
                  <a:rPr lang="es-CL" sz="2000" dirty="0"/>
                  <a:t> a partir de los datos iniciales, </a:t>
                </a:r>
                <a14:m>
                  <m:oMath xmlns:m="http://schemas.openxmlformats.org/officeDocument/2006/math">
                    <m:sSub>
                      <m:sSubPr>
                        <m:ctrlPr>
                          <a:rPr lang="es-ES" sz="2000" i="1">
                            <a:latin typeface="Cambria Math" panose="02040503050406030204" pitchFamily="18" charset="0"/>
                          </a:rPr>
                        </m:ctrlPr>
                      </m:sSubPr>
                      <m:e>
                        <m:r>
                          <a:rPr lang="es-ES" sz="2000" b="0" i="1" smtClean="0">
                            <a:latin typeface="Cambria Math" panose="02040503050406030204" pitchFamily="18" charset="0"/>
                          </a:rPr>
                          <m:t>𝑌</m:t>
                        </m:r>
                      </m:e>
                      <m:sub>
                        <m:r>
                          <a:rPr lang="es-ES" sz="2000" i="1">
                            <a:latin typeface="Cambria Math" panose="02040503050406030204" pitchFamily="18" charset="0"/>
                          </a:rPr>
                          <m:t>𝑡</m:t>
                        </m:r>
                      </m:sub>
                    </m:sSub>
                  </m:oMath>
                </a14:m>
                <a:r>
                  <a:rPr lang="es-CL" sz="2000" dirty="0"/>
                  <a:t>, de manera que:</a:t>
                </a:r>
              </a:p>
              <a:p>
                <a:pPr algn="ctr">
                  <a:spcBef>
                    <a:spcPts val="600"/>
                  </a:spcBef>
                  <a:spcAft>
                    <a:spcPts val="1200"/>
                  </a:spcAft>
                </a:pPr>
                <a14:m>
                  <m:oMath xmlns:m="http://schemas.openxmlformats.org/officeDocument/2006/math">
                    <m:sSub>
                      <m:sSubPr>
                        <m:ctrlPr>
                          <a:rPr lang="es-CL" sz="2000" i="1" smtClean="0">
                            <a:latin typeface="Cambria Math" panose="02040503050406030204" pitchFamily="18" charset="0"/>
                          </a:rPr>
                        </m:ctrlPr>
                      </m:sSubPr>
                      <m:e>
                        <m:r>
                          <a:rPr lang="es-ES" sz="2000" b="0" i="1" smtClean="0">
                            <a:latin typeface="Cambria Math" panose="02040503050406030204" pitchFamily="18" charset="0"/>
                          </a:rPr>
                          <m:t>𝑆</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r>
                      <a:rPr lang="es-ES" sz="2000" b="0" i="1" smtClean="0">
                        <a:latin typeface="Cambria Math" panose="02040503050406030204" pitchFamily="18" charset="0"/>
                        <a:ea typeface="Cambria Math" panose="02040503050406030204" pitchFamily="18" charset="0"/>
                      </a:rPr>
                      <m:t>𝜆</m:t>
                    </m:r>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𝑌</m:t>
                        </m:r>
                      </m:e>
                      <m:sub>
                        <m:r>
                          <a:rPr lang="es-ES" sz="2000" b="0" i="1" smtClean="0">
                            <a:latin typeface="Cambria Math" panose="02040503050406030204" pitchFamily="18" charset="0"/>
                            <a:ea typeface="Cambria Math" panose="02040503050406030204" pitchFamily="18" charset="0"/>
                          </a:rPr>
                          <m:t>𝑡</m:t>
                        </m:r>
                      </m:sub>
                    </m:sSub>
                    <m:r>
                      <a:rPr lang="es-ES" sz="2000" b="0" i="1" smtClean="0">
                        <a:latin typeface="Cambria Math" panose="02040503050406030204" pitchFamily="18" charset="0"/>
                        <a:ea typeface="Cambria Math" panose="02040503050406030204" pitchFamily="18" charset="0"/>
                      </a:rPr>
                      <m:t>+</m:t>
                    </m:r>
                    <m:d>
                      <m:dPr>
                        <m:ctrlPr>
                          <a:rPr lang="es-ES" sz="2000" b="0" i="1" smtClean="0">
                            <a:latin typeface="Cambria Math" panose="02040503050406030204" pitchFamily="18" charset="0"/>
                            <a:ea typeface="Cambria Math" panose="02040503050406030204" pitchFamily="18" charset="0"/>
                          </a:rPr>
                        </m:ctrlPr>
                      </m:dPr>
                      <m:e>
                        <m:r>
                          <a:rPr lang="es-ES" sz="2000" b="0" i="1" smtClean="0">
                            <a:latin typeface="Cambria Math" panose="02040503050406030204" pitchFamily="18" charset="0"/>
                            <a:ea typeface="Cambria Math" panose="02040503050406030204" pitchFamily="18" charset="0"/>
                          </a:rPr>
                          <m:t>1−</m:t>
                        </m:r>
                        <m:r>
                          <a:rPr lang="es-ES" sz="2000" b="0" i="1" smtClean="0">
                            <a:latin typeface="Cambria Math" panose="02040503050406030204" pitchFamily="18" charset="0"/>
                            <a:ea typeface="Cambria Math" panose="02040503050406030204" pitchFamily="18" charset="0"/>
                          </a:rPr>
                          <m:t>𝜆</m:t>
                        </m:r>
                      </m:e>
                    </m:d>
                    <m:sSub>
                      <m:sSubPr>
                        <m:ctrlPr>
                          <a:rPr lang="es-ES" sz="2000" b="0" i="1" smtClean="0">
                            <a:latin typeface="Cambria Math" panose="02040503050406030204" pitchFamily="18" charset="0"/>
                            <a:ea typeface="Cambria Math" panose="02040503050406030204" pitchFamily="18" charset="0"/>
                          </a:rPr>
                        </m:ctrlPr>
                      </m:sSubPr>
                      <m:e>
                        <m:r>
                          <a:rPr lang="es-ES" sz="2000" b="0" i="1" smtClean="0">
                            <a:latin typeface="Cambria Math" panose="02040503050406030204" pitchFamily="18" charset="0"/>
                            <a:ea typeface="Cambria Math" panose="02040503050406030204" pitchFamily="18" charset="0"/>
                          </a:rPr>
                          <m:t>𝑆</m:t>
                        </m:r>
                      </m:e>
                      <m:sub>
                        <m:r>
                          <a:rPr lang="es-ES" sz="2000" b="0" i="1" smtClean="0">
                            <a:latin typeface="Cambria Math" panose="02040503050406030204" pitchFamily="18" charset="0"/>
                            <a:ea typeface="Cambria Math" panose="02040503050406030204" pitchFamily="18" charset="0"/>
                          </a:rPr>
                          <m:t>𝑡</m:t>
                        </m:r>
                        <m:r>
                          <a:rPr lang="es-ES" sz="2000" b="0" i="1" smtClean="0">
                            <a:latin typeface="Cambria Math" panose="02040503050406030204" pitchFamily="18" charset="0"/>
                            <a:ea typeface="Cambria Math" panose="02040503050406030204" pitchFamily="18" charset="0"/>
                          </a:rPr>
                          <m:t>−1</m:t>
                        </m:r>
                      </m:sub>
                    </m:sSub>
                    <m:r>
                      <a:rPr lang="es-ES" sz="2000" b="0" i="1" smtClean="0">
                        <a:latin typeface="Cambria Math" panose="02040503050406030204" pitchFamily="18" charset="0"/>
                        <a:ea typeface="Cambria Math" panose="02040503050406030204" pitchFamily="18" charset="0"/>
                      </a:rPr>
                      <m:t>        0≤</m:t>
                    </m:r>
                    <m:r>
                      <a:rPr lang="es-ES" sz="2000" b="0" i="1" smtClean="0">
                        <a:latin typeface="Cambria Math" panose="02040503050406030204" pitchFamily="18" charset="0"/>
                        <a:ea typeface="Cambria Math" panose="02040503050406030204" pitchFamily="18" charset="0"/>
                      </a:rPr>
                      <m:t>𝜆</m:t>
                    </m:r>
                  </m:oMath>
                </a14:m>
                <a:r>
                  <a:rPr lang="es-ES" sz="2000" dirty="0">
                    <a:ea typeface="Cambria Math" panose="02040503050406030204" pitchFamily="18" charset="0"/>
                  </a:rPr>
                  <a:t> </a:t>
                </a:r>
                <a14:m>
                  <m:oMath xmlns:m="http://schemas.openxmlformats.org/officeDocument/2006/math">
                    <m:r>
                      <a:rPr lang="es-ES" sz="2000" i="1">
                        <a:latin typeface="Cambria Math" panose="02040503050406030204" pitchFamily="18" charset="0"/>
                        <a:ea typeface="Cambria Math" panose="02040503050406030204" pitchFamily="18" charset="0"/>
                      </a:rPr>
                      <m:t>≤</m:t>
                    </m:r>
                  </m:oMath>
                </a14:m>
                <a:r>
                  <a:rPr lang="es-CL" sz="2000" dirty="0"/>
                  <a:t> 1</a:t>
                </a:r>
              </a:p>
              <a:p>
                <a:pPr algn="just">
                  <a:spcBef>
                    <a:spcPts val="600"/>
                  </a:spcBef>
                  <a:spcAft>
                    <a:spcPts val="1200"/>
                  </a:spcAft>
                </a:pPr>
                <a:r>
                  <a:rPr lang="es-CL" sz="2000" dirty="0"/>
                  <a:t>Para que la serie suavizada quede definida, es necesario concretar los valores de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𝑆</m:t>
                        </m:r>
                      </m:e>
                      <m:sub>
                        <m:r>
                          <a:rPr lang="es-ES" sz="2000" i="1">
                            <a:latin typeface="Cambria Math" panose="02040503050406030204" pitchFamily="18" charset="0"/>
                          </a:rPr>
                          <m:t>𝑡</m:t>
                        </m:r>
                      </m:sub>
                    </m:sSub>
                  </m:oMath>
                </a14:m>
                <a:r>
                  <a:rPr lang="es-CL" sz="2000" dirty="0"/>
                  <a:t>, que generalmente se considera igual a </a:t>
                </a:r>
                <a14:m>
                  <m:oMath xmlns:m="http://schemas.openxmlformats.org/officeDocument/2006/math">
                    <m:sSub>
                      <m:sSubPr>
                        <m:ctrlPr>
                          <a:rPr lang="es-ES" sz="2000" i="1" smtClean="0">
                            <a:latin typeface="Cambria Math" panose="02040503050406030204" pitchFamily="18" charset="0"/>
                          </a:rPr>
                        </m:ctrlPr>
                      </m:sSubPr>
                      <m:e>
                        <m:r>
                          <a:rPr lang="es-ES" sz="2000" i="1">
                            <a:latin typeface="Cambria Math" panose="02040503050406030204" pitchFamily="18" charset="0"/>
                          </a:rPr>
                          <m:t>𝑌</m:t>
                        </m:r>
                      </m:e>
                      <m:sub>
                        <m:r>
                          <a:rPr lang="es-ES" sz="2000" b="0" i="1" smtClean="0">
                            <a:latin typeface="Cambria Math" panose="02040503050406030204" pitchFamily="18" charset="0"/>
                          </a:rPr>
                          <m:t>1</m:t>
                        </m:r>
                      </m:sub>
                    </m:sSub>
                  </m:oMath>
                </a14:m>
                <a:r>
                  <a:rPr lang="es-CL" sz="2000" dirty="0"/>
                  <a:t>, y el del coeficiente de ponderación </a:t>
                </a:r>
                <a:r>
                  <a:rPr lang="el-GR" sz="2000" dirty="0"/>
                  <a:t>λ. </a:t>
                </a:r>
                <a:r>
                  <a:rPr lang="es-CL" sz="2000" dirty="0"/>
                  <a:t>En la selección del valor de </a:t>
                </a:r>
                <a:r>
                  <a:rPr lang="el-GR" sz="2000" dirty="0"/>
                  <a:t>λ </a:t>
                </a:r>
                <a:r>
                  <a:rPr lang="es-CL" sz="2000" dirty="0"/>
                  <a:t>se pueden emplear distintos criterios de minimización de errores, que se expondrán a continuación. </a:t>
                </a:r>
                <a:endParaRPr lang="es-CL" sz="2400" dirty="0"/>
              </a:p>
              <a:p>
                <a:pPr algn="ctr">
                  <a:spcBef>
                    <a:spcPts val="600"/>
                  </a:spcBef>
                  <a:spcAft>
                    <a:spcPts val="1200"/>
                  </a:spcAft>
                </a:pPr>
                <a:endParaRPr lang="es-CL" sz="2000" dirty="0"/>
              </a:p>
              <a:p>
                <a:pPr algn="just">
                  <a:spcBef>
                    <a:spcPts val="600"/>
                  </a:spcBef>
                  <a:spcAft>
                    <a:spcPts val="600"/>
                  </a:spcAft>
                </a:pPr>
                <a:r>
                  <a:rPr lang="es-CL" sz="2000" dirty="0"/>
                  <a:t> </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730144"/>
                <a:ext cx="8301038" cy="4401205"/>
              </a:xfrm>
              <a:prstGeom prst="rect">
                <a:avLst/>
              </a:prstGeom>
              <a:blipFill>
                <a:blip r:embed="rId2"/>
                <a:stretch>
                  <a:fillRect l="-919" t="-867" r="-1531" b="-1734"/>
                </a:stretch>
              </a:blipFill>
            </p:spPr>
            <p:txBody>
              <a:bodyPr/>
              <a:lstStyle/>
              <a:p>
                <a:r>
                  <a:rPr lang="es-CL">
                    <a:noFill/>
                  </a:rPr>
                  <a:t> </a:t>
                </a:r>
              </a:p>
            </p:txBody>
          </p:sp>
        </mc:Fallback>
      </mc:AlternateContent>
    </p:spTree>
    <p:extLst>
      <p:ext uri="{BB962C8B-B14F-4D97-AF65-F5344CB8AC3E}">
        <p14:creationId xmlns:p14="http://schemas.microsoft.com/office/powerpoint/2010/main" val="4128358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5583516"/>
              </a:xfrm>
              <a:prstGeom prst="rect">
                <a:avLst/>
              </a:prstGeom>
            </p:spPr>
            <p:txBody>
              <a:bodyPr wrap="square">
                <a:spAutoFit/>
              </a:bodyPr>
              <a:lstStyle/>
              <a:p>
                <a:pPr algn="just">
                  <a:spcBef>
                    <a:spcPts val="600"/>
                  </a:spcBef>
                  <a:spcAft>
                    <a:spcPts val="1200"/>
                  </a:spcAft>
                </a:pPr>
                <a:r>
                  <a:rPr lang="es-CL" sz="2000" b="1" dirty="0">
                    <a:solidFill>
                      <a:schemeClr val="accent6">
                        <a:lumMod val="50000"/>
                      </a:schemeClr>
                    </a:solidFill>
                  </a:rPr>
                  <a:t>Suavizamiento Exponencial Simple</a:t>
                </a:r>
              </a:p>
              <a:p>
                <a:pPr algn="just">
                  <a:spcBef>
                    <a:spcPts val="600"/>
                  </a:spcBef>
                  <a:spcAft>
                    <a:spcPts val="1200"/>
                  </a:spcAft>
                </a:pPr>
                <a:r>
                  <a:rPr lang="es-CL" dirty="0"/>
                  <a:t>Teniendo en cuenta que tal como hemos definido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sub>
                    </m:sSub>
                  </m:oMath>
                </a14:m>
                <a:r>
                  <a:rPr lang="es-CL" dirty="0"/>
                  <a:t>, tendremos que: </a:t>
                </a:r>
                <a:endParaRPr lang="es-CL" sz="2000" dirty="0"/>
              </a:p>
              <a:p>
                <a:pPr algn="ctr">
                  <a:spcAft>
                    <a:spcPts val="1200"/>
                  </a:spcAft>
                </a:pP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𝑆</m:t>
                          </m:r>
                        </m:e>
                        <m:sub>
                          <m:r>
                            <a:rPr lang="es-ES" b="0" i="1" smtClean="0">
                              <a:latin typeface="Cambria Math" panose="02040503050406030204" pitchFamily="18" charset="0"/>
                            </a:rPr>
                            <m:t>𝑡</m:t>
                          </m:r>
                          <m:r>
                            <a:rPr lang="es-ES" b="0" i="1" smtClean="0">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𝜆</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𝑌</m:t>
                          </m:r>
                        </m:e>
                        <m:sub>
                          <m:r>
                            <a:rPr lang="es-ES" b="0" i="1" smtClean="0">
                              <a:latin typeface="Cambria Math" panose="02040503050406030204" pitchFamily="18" charset="0"/>
                              <a:ea typeface="Cambria Math" panose="02040503050406030204" pitchFamily="18" charset="0"/>
                            </a:rPr>
                            <m:t>𝑡</m:t>
                          </m:r>
                        </m:sub>
                      </m:sSub>
                      <m:r>
                        <a:rPr lang="es-ES" b="0" i="1" smtClean="0">
                          <a:latin typeface="Cambria Math" panose="02040503050406030204" pitchFamily="18" charset="0"/>
                          <a:ea typeface="Cambria Math" panose="02040503050406030204" pitchFamily="18" charset="0"/>
                        </a:rPr>
                        <m:t>+</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𝜆</m:t>
                          </m:r>
                        </m:e>
                      </m:d>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𝑆</m:t>
                          </m:r>
                        </m:e>
                        <m:sub>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−2</m:t>
                          </m:r>
                        </m:sub>
                      </m:sSub>
                    </m:oMath>
                  </m:oMathPara>
                </a14:m>
                <a:endParaRPr lang="es-ES"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r>
                            <a:rPr lang="es-ES" b="0" i="1" smtClean="0">
                              <a:latin typeface="Cambria Math" panose="02040503050406030204" pitchFamily="18" charset="0"/>
                            </a:rPr>
                            <m:t>−2</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𝜆</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𝑌</m:t>
                          </m:r>
                        </m:e>
                        <m:sub>
                          <m:r>
                            <a:rPr lang="es-ES" i="1">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−2</m:t>
                          </m:r>
                        </m:sub>
                      </m:sSub>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r>
                            <a:rPr lang="es-ES" i="1">
                              <a:latin typeface="Cambria Math" panose="02040503050406030204" pitchFamily="18" charset="0"/>
                              <a:ea typeface="Cambria Math" panose="02040503050406030204" pitchFamily="18" charset="0"/>
                            </a:rPr>
                            <m:t>𝜆</m:t>
                          </m:r>
                        </m:e>
                      </m:d>
                      <m:sSub>
                        <m:sSubPr>
                          <m:ctrlPr>
                            <a:rPr lang="es-ES"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𝑆</m:t>
                          </m:r>
                        </m:e>
                        <m:sub>
                          <m:r>
                            <a:rPr lang="es-ES" i="1">
                              <a:latin typeface="Cambria Math" panose="02040503050406030204" pitchFamily="18" charset="0"/>
                              <a:ea typeface="Cambria Math" panose="02040503050406030204" pitchFamily="18" charset="0"/>
                            </a:rPr>
                            <m:t>𝑡</m:t>
                          </m:r>
                          <m:r>
                            <a:rPr lang="es-ES" i="1">
                              <a:latin typeface="Cambria Math" panose="02040503050406030204" pitchFamily="18" charset="0"/>
                              <a:ea typeface="Cambria Math" panose="02040503050406030204" pitchFamily="18" charset="0"/>
                            </a:rPr>
                            <m:t>−3</m:t>
                          </m:r>
                        </m:sub>
                      </m:sSub>
                    </m:oMath>
                  </m:oMathPara>
                </a14:m>
                <a:endParaRPr lang="es-ES"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1</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𝜆</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𝑌</m:t>
                          </m:r>
                        </m:e>
                        <m:sub>
                          <m:r>
                            <a:rPr lang="es-ES" b="0" i="1" smtClean="0">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r>
                            <a:rPr lang="es-ES" i="1">
                              <a:latin typeface="Cambria Math" panose="02040503050406030204" pitchFamily="18" charset="0"/>
                              <a:ea typeface="Cambria Math" panose="02040503050406030204" pitchFamily="18" charset="0"/>
                            </a:rPr>
                            <m:t>𝜆</m:t>
                          </m:r>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𝑆</m:t>
                          </m:r>
                        </m:e>
                        <m:sub>
                          <m:r>
                            <a:rPr lang="es-ES" b="0" i="1" smtClean="0">
                              <a:latin typeface="Cambria Math" panose="02040503050406030204" pitchFamily="18" charset="0"/>
                              <a:ea typeface="Cambria Math" panose="02040503050406030204" pitchFamily="18" charset="0"/>
                            </a:rPr>
                            <m:t>0</m:t>
                          </m:r>
                        </m:sub>
                      </m:sSub>
                    </m:oMath>
                  </m:oMathPara>
                </a14:m>
                <a:endParaRPr lang="es-ES"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𝑌</m:t>
                          </m:r>
                        </m:e>
                        <m:sub>
                          <m:r>
                            <a:rPr lang="es-ES" i="1">
                              <a:latin typeface="Cambria Math" panose="02040503050406030204" pitchFamily="18" charset="0"/>
                              <a:ea typeface="Cambria Math" panose="02040503050406030204" pitchFamily="18" charset="0"/>
                            </a:rPr>
                            <m:t>1</m:t>
                          </m:r>
                        </m:sub>
                      </m:sSub>
                    </m:oMath>
                  </m:oMathPara>
                </a14:m>
                <a:endParaRPr lang="es-CL" sz="2000" dirty="0"/>
              </a:p>
              <a:p>
                <a:pPr algn="just">
                  <a:spcBef>
                    <a:spcPts val="600"/>
                  </a:spcBef>
                  <a:spcAft>
                    <a:spcPts val="1200"/>
                  </a:spcAft>
                </a:pPr>
                <a:r>
                  <a:rPr lang="es-CL" dirty="0"/>
                  <a:t>sustituyendo repetitivamente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r>
                          <a:rPr lang="es-ES" b="0" i="1" smtClean="0">
                            <a:latin typeface="Cambria Math" panose="02040503050406030204" pitchFamily="18" charset="0"/>
                          </a:rPr>
                          <m:t>−1</m:t>
                        </m:r>
                      </m:sub>
                    </m:sSub>
                  </m:oMath>
                </a14:m>
                <a:r>
                  <a:rPr lang="es-CL"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r>
                          <a:rPr lang="es-ES" i="1">
                            <a:latin typeface="Cambria Math" panose="02040503050406030204" pitchFamily="18" charset="0"/>
                          </a:rPr>
                          <m:t>−2</m:t>
                        </m:r>
                      </m:sub>
                    </m:sSub>
                  </m:oMath>
                </a14:m>
                <a:r>
                  <a:rPr lang="es-CL" dirty="0"/>
                  <a:t>,... por su expresión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sub>
                    </m:sSub>
                  </m:oMath>
                </a14:m>
                <a:r>
                  <a:rPr lang="es-CL" dirty="0"/>
                  <a:t>, se obtiene:</a:t>
                </a:r>
              </a:p>
              <a:p>
                <a:pPr algn="just">
                  <a:spcBef>
                    <a:spcPts val="600"/>
                  </a:spcBef>
                  <a:spcAft>
                    <a:spcPts val="1200"/>
                  </a:spcAft>
                </a:pPr>
                <a14:m>
                  <m:oMathPara xmlns:m="http://schemas.openxmlformats.org/officeDocument/2006/math">
                    <m:oMathParaPr>
                      <m:jc m:val="centerGroup"/>
                    </m:oMathParaPr>
                    <m:oMath xmlns:m="http://schemas.openxmlformats.org/officeDocument/2006/math">
                      <m:sSub>
                        <m:sSubPr>
                          <m:ctrlPr>
                            <a:rPr lang="es-CL" sz="1600" i="1">
                              <a:latin typeface="Cambria Math" panose="02040503050406030204" pitchFamily="18" charset="0"/>
                            </a:rPr>
                          </m:ctrlPr>
                        </m:sSubPr>
                        <m:e>
                          <m:r>
                            <a:rPr lang="es-ES" sz="1600" i="1">
                              <a:latin typeface="Cambria Math" panose="02040503050406030204" pitchFamily="18" charset="0"/>
                            </a:rPr>
                            <m:t>𝑆</m:t>
                          </m:r>
                        </m:e>
                        <m:sub>
                          <m:r>
                            <a:rPr lang="es-ES" sz="1600" i="1">
                              <a:latin typeface="Cambria Math" panose="02040503050406030204" pitchFamily="18" charset="0"/>
                            </a:rPr>
                            <m:t>𝑡</m:t>
                          </m:r>
                        </m:sub>
                      </m:sSub>
                      <m:r>
                        <a:rPr lang="es-ES" sz="1600" i="1">
                          <a:latin typeface="Cambria Math" panose="02040503050406030204" pitchFamily="18" charset="0"/>
                        </a:rPr>
                        <m:t>=</m:t>
                      </m:r>
                      <m:r>
                        <a:rPr lang="es-ES" sz="1600" i="1">
                          <a:latin typeface="Cambria Math" panose="02040503050406030204" pitchFamily="18" charset="0"/>
                          <a:ea typeface="Cambria Math" panose="02040503050406030204" pitchFamily="18" charset="0"/>
                        </a:rPr>
                        <m:t>𝜆</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𝑌</m:t>
                          </m:r>
                        </m:e>
                        <m:sub>
                          <m:r>
                            <a:rPr lang="es-ES" sz="1600" i="1">
                              <a:latin typeface="Cambria Math" panose="02040503050406030204" pitchFamily="18" charset="0"/>
                              <a:ea typeface="Cambria Math" panose="02040503050406030204" pitchFamily="18" charset="0"/>
                            </a:rPr>
                            <m:t>𝑡</m:t>
                          </m:r>
                        </m:sub>
                      </m:sSub>
                      <m:r>
                        <a:rPr lang="es-ES" sz="1600" i="1">
                          <a:latin typeface="Cambria Math" panose="02040503050406030204" pitchFamily="18" charset="0"/>
                          <a:ea typeface="Cambria Math" panose="02040503050406030204" pitchFamily="18" charset="0"/>
                        </a:rPr>
                        <m:t>+</m:t>
                      </m:r>
                      <m:d>
                        <m:dPr>
                          <m:ctrlPr>
                            <a:rPr lang="es-ES" sz="1600" i="1">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1−</m:t>
                          </m:r>
                          <m:r>
                            <a:rPr lang="es-ES" sz="1600" i="1">
                              <a:latin typeface="Cambria Math" panose="02040503050406030204" pitchFamily="18" charset="0"/>
                              <a:ea typeface="Cambria Math" panose="02040503050406030204" pitchFamily="18" charset="0"/>
                            </a:rPr>
                            <m:t>𝜆</m:t>
                          </m:r>
                        </m:e>
                      </m:d>
                      <m:d>
                        <m:dPr>
                          <m:begChr m:val="["/>
                          <m:endChr m:val="]"/>
                          <m:ctrlPr>
                            <a:rPr lang="es-ES" sz="1600" i="1" smtClean="0">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𝜆</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𝑌</m:t>
                              </m:r>
                            </m:e>
                            <m:sub>
                              <m:r>
                                <a:rPr lang="es-ES" sz="1600" i="1">
                                  <a:latin typeface="Cambria Math" panose="02040503050406030204" pitchFamily="18" charset="0"/>
                                  <a:ea typeface="Cambria Math" panose="02040503050406030204" pitchFamily="18" charset="0"/>
                                </a:rPr>
                                <m:t>𝑡</m:t>
                              </m:r>
                              <m:r>
                                <a:rPr lang="es-ES" sz="1600" b="0" i="1" smtClean="0">
                                  <a:latin typeface="Cambria Math" panose="02040503050406030204" pitchFamily="18" charset="0"/>
                                  <a:ea typeface="Cambria Math" panose="02040503050406030204" pitchFamily="18" charset="0"/>
                                </a:rPr>
                                <m:t>−1</m:t>
                              </m:r>
                            </m:sub>
                          </m:sSub>
                          <m:r>
                            <a:rPr lang="es-ES" sz="1600" b="0" i="1" smtClean="0">
                              <a:latin typeface="Cambria Math" panose="02040503050406030204" pitchFamily="18" charset="0"/>
                              <a:ea typeface="Cambria Math" panose="02040503050406030204" pitchFamily="18" charset="0"/>
                            </a:rPr>
                            <m:t>+</m:t>
                          </m:r>
                          <m:d>
                            <m:dPr>
                              <m:ctrlPr>
                                <a:rPr lang="es-ES" sz="1600" i="1">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1−</m:t>
                              </m:r>
                              <m:r>
                                <a:rPr lang="es-ES" sz="1600" i="1">
                                  <a:latin typeface="Cambria Math" panose="02040503050406030204" pitchFamily="18" charset="0"/>
                                  <a:ea typeface="Cambria Math" panose="02040503050406030204" pitchFamily="18" charset="0"/>
                                </a:rPr>
                                <m:t>𝜆</m:t>
                              </m:r>
                            </m:e>
                          </m:d>
                          <m:r>
                            <a:rPr lang="es-ES" sz="1600" b="0" i="1" smtClean="0">
                              <a:latin typeface="Cambria Math" panose="02040503050406030204" pitchFamily="18" charset="0"/>
                              <a:ea typeface="Cambria Math" panose="02040503050406030204" pitchFamily="18" charset="0"/>
                            </a:rPr>
                            <m:t> </m:t>
                          </m:r>
                          <m:d>
                            <m:dPr>
                              <m:begChr m:val="["/>
                              <m:endChr m:val="]"/>
                              <m:ctrlPr>
                                <a:rPr lang="es-ES" sz="1600" b="0" i="1" smtClean="0">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𝜆</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𝑌</m:t>
                                  </m:r>
                                </m:e>
                                <m:sub>
                                  <m:r>
                                    <a:rPr lang="es-ES" sz="1600" i="1">
                                      <a:latin typeface="Cambria Math" panose="02040503050406030204" pitchFamily="18" charset="0"/>
                                      <a:ea typeface="Cambria Math" panose="02040503050406030204" pitchFamily="18" charset="0"/>
                                    </a:rPr>
                                    <m:t>𝑡</m:t>
                                  </m:r>
                                  <m:r>
                                    <a:rPr lang="es-ES" sz="1600" i="1">
                                      <a:latin typeface="Cambria Math" panose="02040503050406030204" pitchFamily="18" charset="0"/>
                                      <a:ea typeface="Cambria Math" panose="02040503050406030204" pitchFamily="18" charset="0"/>
                                    </a:rPr>
                                    <m:t>−2</m:t>
                                  </m:r>
                                </m:sub>
                              </m:sSub>
                              <m:r>
                                <a:rPr lang="es-ES" sz="1600" i="1">
                                  <a:latin typeface="Cambria Math" panose="02040503050406030204" pitchFamily="18" charset="0"/>
                                  <a:ea typeface="Cambria Math" panose="02040503050406030204" pitchFamily="18" charset="0"/>
                                </a:rPr>
                                <m:t>+</m:t>
                              </m:r>
                              <m:d>
                                <m:dPr>
                                  <m:ctrlPr>
                                    <a:rPr lang="es-ES" sz="1600" i="1">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1−</m:t>
                                  </m:r>
                                  <m:r>
                                    <a:rPr lang="es-ES" sz="1600" i="1">
                                      <a:latin typeface="Cambria Math" panose="02040503050406030204" pitchFamily="18" charset="0"/>
                                      <a:ea typeface="Cambria Math" panose="02040503050406030204" pitchFamily="18" charset="0"/>
                                    </a:rPr>
                                    <m:t>𝜆</m:t>
                                  </m:r>
                                </m:e>
                              </m:d>
                              <m:r>
                                <a:rPr lang="es-ES" sz="1600" b="0" i="1" smtClean="0">
                                  <a:latin typeface="Cambria Math" panose="02040503050406030204" pitchFamily="18" charset="0"/>
                                  <a:ea typeface="Cambria Math" panose="02040503050406030204" pitchFamily="18" charset="0"/>
                                </a:rPr>
                                <m:t>…</m:t>
                              </m:r>
                              <m:d>
                                <m:dPr>
                                  <m:begChr m:val="["/>
                                  <m:endChr m:val="]"/>
                                  <m:ctrlPr>
                                    <a:rPr lang="es-ES" sz="1600" b="0" i="1" smtClean="0">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𝜆</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𝑌</m:t>
                                      </m:r>
                                    </m:e>
                                    <m:sub>
                                      <m:r>
                                        <a:rPr lang="es-ES" sz="1600" i="1">
                                          <a:latin typeface="Cambria Math" panose="02040503050406030204" pitchFamily="18" charset="0"/>
                                          <a:ea typeface="Cambria Math" panose="02040503050406030204" pitchFamily="18" charset="0"/>
                                        </a:rPr>
                                        <m:t>1</m:t>
                                      </m:r>
                                    </m:sub>
                                  </m:sSub>
                                  <m:r>
                                    <a:rPr lang="es-ES" sz="1600" i="1">
                                      <a:latin typeface="Cambria Math" panose="02040503050406030204" pitchFamily="18" charset="0"/>
                                      <a:ea typeface="Cambria Math" panose="02040503050406030204" pitchFamily="18" charset="0"/>
                                    </a:rPr>
                                    <m:t>+</m:t>
                                  </m:r>
                                  <m:d>
                                    <m:dPr>
                                      <m:ctrlPr>
                                        <a:rPr lang="es-ES" sz="1600" i="1">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1−</m:t>
                                      </m:r>
                                      <m:r>
                                        <a:rPr lang="es-ES" sz="1600" i="1">
                                          <a:latin typeface="Cambria Math" panose="02040503050406030204" pitchFamily="18" charset="0"/>
                                          <a:ea typeface="Cambria Math" panose="02040503050406030204" pitchFamily="18" charset="0"/>
                                        </a:rPr>
                                        <m:t>𝜆</m:t>
                                      </m:r>
                                    </m:e>
                                  </m:d>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𝑌</m:t>
                                      </m:r>
                                    </m:e>
                                    <m:sub>
                                      <m:r>
                                        <a:rPr lang="es-ES" sz="1600" b="0" i="1" smtClean="0">
                                          <a:latin typeface="Cambria Math" panose="02040503050406030204" pitchFamily="18" charset="0"/>
                                          <a:ea typeface="Cambria Math" panose="02040503050406030204" pitchFamily="18" charset="0"/>
                                        </a:rPr>
                                        <m:t>1</m:t>
                                      </m:r>
                                    </m:sub>
                                  </m:sSub>
                                  <m:r>
                                    <a:rPr lang="es-ES" sz="1600" b="0" i="1" smtClean="0">
                                      <a:latin typeface="Cambria Math" panose="02040503050406030204" pitchFamily="18" charset="0"/>
                                      <a:ea typeface="Cambria Math" panose="02040503050406030204" pitchFamily="18" charset="0"/>
                                    </a:rPr>
                                    <m:t>]]</m:t>
                                  </m:r>
                                </m:e>
                              </m:d>
                            </m:e>
                          </m:d>
                        </m:e>
                      </m:d>
                    </m:oMath>
                  </m:oMathPara>
                </a14:m>
                <a:endParaRPr lang="es-CL" sz="2400" dirty="0"/>
              </a:p>
              <a:p>
                <a:pPr algn="just">
                  <a:spcBef>
                    <a:spcPts val="600"/>
                  </a:spcBef>
                  <a:spcAft>
                    <a:spcPts val="1200"/>
                  </a:spcAft>
                </a:pPr>
                <a:r>
                  <a:rPr lang="es-CL" dirty="0"/>
                  <a:t>El valor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sub>
                    </m:sSub>
                  </m:oMath>
                </a14:m>
                <a:r>
                  <a:rPr lang="es-CL" dirty="0"/>
                  <a:t> es la previsión para el tiempo siguiente, es decir: </a:t>
                </a:r>
                <a:endParaRPr lang="es-CL" sz="2400" dirty="0"/>
              </a:p>
              <a:p>
                <a:pPr algn="just">
                  <a:spcBef>
                    <a:spcPts val="600"/>
                  </a:spcBef>
                  <a:spcAft>
                    <a:spcPts val="1200"/>
                  </a:spcAft>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acc>
                            <m:accPr>
                              <m:chr m:val="̂"/>
                              <m:ctrlPr>
                                <a:rPr lang="es-CL" sz="2400" i="1" smtClean="0">
                                  <a:latin typeface="Cambria Math" panose="02040503050406030204" pitchFamily="18" charset="0"/>
                                </a:rPr>
                              </m:ctrlPr>
                            </m:accPr>
                            <m:e>
                              <m:r>
                                <a:rPr lang="es-ES" sz="2400" b="0" i="1" smtClean="0">
                                  <a:latin typeface="Cambria Math" panose="02040503050406030204" pitchFamily="18" charset="0"/>
                                </a:rPr>
                                <m:t>𝑌</m:t>
                              </m:r>
                            </m:e>
                          </m:acc>
                        </m:e>
                        <m:sub>
                          <m:r>
                            <a:rPr lang="es-ES" sz="2400" b="0" i="1" smtClean="0">
                              <a:latin typeface="Cambria Math" panose="02040503050406030204" pitchFamily="18" charset="0"/>
                            </a:rPr>
                            <m:t>𝑡</m:t>
                          </m:r>
                          <m:r>
                            <a:rPr lang="es-ES" sz="2400" b="0" i="1" smtClean="0">
                              <a:latin typeface="Cambria Math" panose="02040503050406030204" pitchFamily="18" charset="0"/>
                            </a:rPr>
                            <m:t>+1</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𝑆</m:t>
                          </m:r>
                        </m:e>
                        <m:sub>
                          <m:r>
                            <a:rPr lang="es-ES" sz="2400" b="0" i="1" smtClean="0">
                              <a:latin typeface="Cambria Math" panose="02040503050406030204" pitchFamily="18" charset="0"/>
                            </a:rPr>
                            <m:t>𝑡</m:t>
                          </m:r>
                        </m:sub>
                      </m:sSub>
                    </m:oMath>
                  </m:oMathPara>
                </a14:m>
                <a:endParaRPr lang="es-CL" sz="2400" dirty="0"/>
              </a:p>
              <a:p>
                <a:pPr algn="ctr">
                  <a:spcBef>
                    <a:spcPts val="600"/>
                  </a:spcBef>
                  <a:spcAft>
                    <a:spcPts val="1200"/>
                  </a:spcAft>
                </a:pPr>
                <a:endParaRPr lang="es-CL" sz="2000" dirty="0"/>
              </a:p>
              <a:p>
                <a:pPr algn="just">
                  <a:spcBef>
                    <a:spcPts val="600"/>
                  </a:spcBef>
                  <a:spcAft>
                    <a:spcPts val="600"/>
                  </a:spcAft>
                </a:pPr>
                <a:r>
                  <a:rPr lang="es-CL" sz="2000" dirty="0"/>
                  <a:t> </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730144"/>
                <a:ext cx="8301038" cy="5583516"/>
              </a:xfrm>
              <a:prstGeom prst="rect">
                <a:avLst/>
              </a:prstGeom>
              <a:blipFill>
                <a:blip r:embed="rId2"/>
                <a:stretch>
                  <a:fillRect l="-919" t="-682" b="-1136"/>
                </a:stretch>
              </a:blipFill>
            </p:spPr>
            <p:txBody>
              <a:bodyPr/>
              <a:lstStyle/>
              <a:p>
                <a:r>
                  <a:rPr lang="es-CL">
                    <a:noFill/>
                  </a:rPr>
                  <a:t> </a:t>
                </a:r>
              </a:p>
            </p:txBody>
          </p:sp>
        </mc:Fallback>
      </mc:AlternateContent>
    </p:spTree>
    <p:extLst>
      <p:ext uri="{BB962C8B-B14F-4D97-AF65-F5344CB8AC3E}">
        <p14:creationId xmlns:p14="http://schemas.microsoft.com/office/powerpoint/2010/main" val="276616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Consideraciones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3323987"/>
              </a:xfrm>
              <a:prstGeom prst="rect">
                <a:avLst/>
              </a:prstGeom>
            </p:spPr>
            <p:txBody>
              <a:bodyPr wrap="square">
                <a:spAutoFit/>
              </a:bodyPr>
              <a:lstStyle/>
              <a:p>
                <a:pPr marL="342900" indent="-342900" algn="just">
                  <a:spcBef>
                    <a:spcPts val="600"/>
                  </a:spcBef>
                  <a:spcAft>
                    <a:spcPts val="600"/>
                  </a:spcAft>
                  <a:buFont typeface="Arial" panose="020B0604020202020204" pitchFamily="34" charset="0"/>
                  <a:buChar char="•"/>
                </a:pPr>
                <a:r>
                  <a:rPr lang="es-CL" sz="2000" dirty="0"/>
                  <a:t>Las observaciones más recientes tienen mayor peso respecto a las antiguas. </a:t>
                </a:r>
              </a:p>
              <a:p>
                <a:pPr marL="342900" indent="-342900" algn="just">
                  <a:spcBef>
                    <a:spcPts val="600"/>
                  </a:spcBef>
                  <a:spcAft>
                    <a:spcPts val="600"/>
                  </a:spcAft>
                  <a:buFont typeface="Arial" panose="020B0604020202020204" pitchFamily="34" charset="0"/>
                  <a:buChar char="•"/>
                </a:pPr>
                <a:r>
                  <a:rPr lang="es-CL" sz="2000" dirty="0"/>
                  <a:t>Se considera para pronosticar una serie temporal cuando </a:t>
                </a:r>
                <a:r>
                  <a:rPr lang="es-CL" sz="2000" b="1" dirty="0">
                    <a:solidFill>
                      <a:schemeClr val="accent6">
                        <a:lumMod val="50000"/>
                      </a:schemeClr>
                    </a:solidFill>
                  </a:rPr>
                  <a:t>no hay tendencia o patrón estacional</a:t>
                </a:r>
                <a:r>
                  <a:rPr lang="es-CL" sz="2000" dirty="0"/>
                  <a:t>, pero la media de la serie </a:t>
                </a:r>
                <a14:m>
                  <m:oMath xmlns:m="http://schemas.openxmlformats.org/officeDocument/2006/math">
                    <m:sSub>
                      <m:sSubPr>
                        <m:ctrlPr>
                          <a:rPr lang="es-CL" sz="2000" i="1" smtClean="0">
                            <a:latin typeface="Cambria Math" panose="02040503050406030204" pitchFamily="18" charset="0"/>
                          </a:rPr>
                        </m:ctrlPr>
                      </m:sSubPr>
                      <m:e>
                        <m:r>
                          <a:rPr lang="es-ES" sz="2000" b="0" i="1" smtClean="0">
                            <a:latin typeface="Cambria Math" panose="02040503050406030204" pitchFamily="18" charset="0"/>
                          </a:rPr>
                          <m:t>𝑦</m:t>
                        </m:r>
                      </m:e>
                      <m:sub>
                        <m:r>
                          <a:rPr lang="es-ES" sz="2000" b="0" i="1" smtClean="0">
                            <a:latin typeface="Cambria Math" panose="02040503050406030204" pitchFamily="18" charset="0"/>
                          </a:rPr>
                          <m:t>𝑡</m:t>
                        </m:r>
                      </m:sub>
                    </m:sSub>
                  </m:oMath>
                </a14:m>
                <a:r>
                  <a:rPr lang="es-CL" sz="2000" dirty="0"/>
                  <a:t> cambia lentamente a través del tiempo.</a:t>
                </a:r>
              </a:p>
              <a:p>
                <a:pPr algn="just">
                  <a:spcBef>
                    <a:spcPts val="600"/>
                  </a:spcBef>
                  <a:spcAft>
                    <a:spcPts val="600"/>
                  </a:spcAft>
                </a:pPr>
                <a:endParaRPr lang="es-CL" sz="2000" dirty="0"/>
              </a:p>
              <a:p>
                <a:pPr algn="just">
                  <a:spcBef>
                    <a:spcPts val="600"/>
                  </a:spcBef>
                  <a:spcAft>
                    <a:spcPts val="600"/>
                  </a:spcAft>
                </a:pPr>
                <a:r>
                  <a:rPr lang="es-CL" sz="2000" dirty="0"/>
                  <a:t>El procedimiento permite actualizar la estimación del nivel de la serie temporal de modo que los cambios en el nivel se pueden detectar e incorporar en el sistema pronósticos.</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730144"/>
                <a:ext cx="8301038" cy="3323987"/>
              </a:xfrm>
              <a:prstGeom prst="rect">
                <a:avLst/>
              </a:prstGeom>
              <a:blipFill>
                <a:blip r:embed="rId2"/>
                <a:stretch>
                  <a:fillRect l="-919" t="-1149" r="-1531" b="-2682"/>
                </a:stretch>
              </a:blipFill>
            </p:spPr>
            <p:txBody>
              <a:bodyPr/>
              <a:lstStyle/>
              <a:p>
                <a:r>
                  <a:rPr lang="es-CL">
                    <a:noFill/>
                  </a:rPr>
                  <a:t> </a:t>
                </a:r>
              </a:p>
            </p:txBody>
          </p:sp>
        </mc:Fallback>
      </mc:AlternateContent>
    </p:spTree>
    <p:extLst>
      <p:ext uri="{BB962C8B-B14F-4D97-AF65-F5344CB8AC3E}">
        <p14:creationId xmlns:p14="http://schemas.microsoft.com/office/powerpoint/2010/main" val="121603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3631763"/>
              </a:xfrm>
              <a:prstGeom prst="rect">
                <a:avLst/>
              </a:prstGeom>
            </p:spPr>
            <p:txBody>
              <a:bodyPr wrap="square">
                <a:spAutoFit/>
              </a:bodyPr>
              <a:lstStyle/>
              <a:p>
                <a:pPr algn="just">
                  <a:spcBef>
                    <a:spcPts val="600"/>
                  </a:spcBef>
                  <a:spcAft>
                    <a:spcPts val="1200"/>
                  </a:spcAft>
                </a:pPr>
                <a:r>
                  <a:rPr lang="es-CL" sz="2000" b="1" dirty="0">
                    <a:solidFill>
                      <a:schemeClr val="accent6">
                        <a:lumMod val="50000"/>
                      </a:schemeClr>
                    </a:solidFill>
                  </a:rPr>
                  <a:t>Interpretación del Suavizamiento </a:t>
                </a:r>
              </a:p>
              <a:p>
                <a:pPr algn="just"/>
                <a:r>
                  <a:rPr lang="es-CL" sz="2000" dirty="0"/>
                  <a:t>El análisis de la expresión anterior permite interpretar este tipo de suavizado, de forma que el valor de Y previsto para el período t+1, es decir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𝑆</m:t>
                        </m:r>
                      </m:e>
                      <m:sub>
                        <m:r>
                          <a:rPr lang="es-ES" sz="2000" i="1">
                            <a:latin typeface="Cambria Math" panose="02040503050406030204" pitchFamily="18" charset="0"/>
                          </a:rPr>
                          <m:t>𝑡</m:t>
                        </m:r>
                      </m:sub>
                    </m:sSub>
                  </m:oMath>
                </a14:m>
                <a:r>
                  <a:rPr lang="es-CL" sz="2000" dirty="0"/>
                  <a:t>, se obtenga como </a:t>
                </a:r>
                <a:r>
                  <a:rPr lang="es-CL" sz="2000" b="1" dirty="0">
                    <a:solidFill>
                      <a:schemeClr val="accent6">
                        <a:lumMod val="50000"/>
                      </a:schemeClr>
                    </a:solidFill>
                  </a:rPr>
                  <a:t>promedio ponderado</a:t>
                </a:r>
                <a:r>
                  <a:rPr lang="es-CL" sz="2000" dirty="0"/>
                  <a:t> de los valores reales que ha presentado la serie cronológica desde el inicio de la recolección de información. La discrepancia entre los valores obtenidos y los previstos, </a:t>
                </a:r>
                <a14:m>
                  <m:oMath xmlns:m="http://schemas.openxmlformats.org/officeDocument/2006/math">
                    <m:sSub>
                      <m:sSubPr>
                        <m:ctrlPr>
                          <a:rPr lang="es-CL" sz="2000" i="1" smtClean="0">
                            <a:latin typeface="Cambria Math" panose="02040503050406030204" pitchFamily="18" charset="0"/>
                          </a:rPr>
                        </m:ctrlPr>
                      </m:sSubPr>
                      <m:e>
                        <m:r>
                          <a:rPr lang="es-ES" sz="2000" b="0" i="1" smtClean="0">
                            <a:latin typeface="Cambria Math" panose="02040503050406030204" pitchFamily="18" charset="0"/>
                          </a:rPr>
                          <m:t>𝑌</m:t>
                        </m:r>
                      </m:e>
                      <m:sub>
                        <m:r>
                          <a:rPr lang="es-ES" sz="2000" b="0" i="1" smtClean="0">
                            <a:latin typeface="Cambria Math" panose="02040503050406030204" pitchFamily="18" charset="0"/>
                          </a:rPr>
                          <m:t>𝑡</m:t>
                        </m:r>
                        <m:r>
                          <a:rPr lang="es-ES" sz="2000" b="0" i="1" smtClean="0">
                            <a:latin typeface="Cambria Math" panose="02040503050406030204" pitchFamily="18" charset="0"/>
                          </a:rPr>
                          <m:t>+1</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𝑆</m:t>
                        </m:r>
                      </m:e>
                      <m:sub>
                        <m:r>
                          <a:rPr lang="es-ES" sz="2000" b="0" i="1" smtClean="0">
                            <a:latin typeface="Cambria Math" panose="02040503050406030204" pitchFamily="18" charset="0"/>
                          </a:rPr>
                          <m:t>𝑡</m:t>
                        </m:r>
                      </m:sub>
                    </m:sSub>
                  </m:oMath>
                </a14:m>
                <a:r>
                  <a:rPr lang="es-CL" sz="2000" dirty="0"/>
                  <a:t>, es atribuible en parte al componente aleatorio y posiblemente, a cambios bruscos en el comportamiento de la serie. </a:t>
                </a:r>
                <a:endParaRPr lang="es-CL" sz="2400" dirty="0"/>
              </a:p>
              <a:p>
                <a:pPr algn="ctr">
                  <a:spcBef>
                    <a:spcPts val="600"/>
                  </a:spcBef>
                  <a:spcAft>
                    <a:spcPts val="1200"/>
                  </a:spcAft>
                </a:pPr>
                <a:endParaRPr lang="es-CL" sz="2000" dirty="0"/>
              </a:p>
              <a:p>
                <a:pPr algn="just">
                  <a:spcBef>
                    <a:spcPts val="600"/>
                  </a:spcBef>
                  <a:spcAft>
                    <a:spcPts val="600"/>
                  </a:spcAft>
                </a:pPr>
                <a:r>
                  <a:rPr lang="es-CL" sz="2000" dirty="0"/>
                  <a:t> </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730144"/>
                <a:ext cx="8301038" cy="3631763"/>
              </a:xfrm>
              <a:prstGeom prst="rect">
                <a:avLst/>
              </a:prstGeom>
              <a:blipFill>
                <a:blip r:embed="rId2"/>
                <a:stretch>
                  <a:fillRect l="-919" t="-1049" r="-1531" b="-2098"/>
                </a:stretch>
              </a:blipFill>
            </p:spPr>
            <p:txBody>
              <a:bodyPr/>
              <a:lstStyle/>
              <a:p>
                <a:r>
                  <a:rPr lang="es-CL">
                    <a:noFill/>
                  </a:rPr>
                  <a:t> </a:t>
                </a:r>
              </a:p>
            </p:txBody>
          </p:sp>
        </mc:Fallback>
      </mc:AlternateContent>
    </p:spTree>
    <p:extLst>
      <p:ext uri="{BB962C8B-B14F-4D97-AF65-F5344CB8AC3E}">
        <p14:creationId xmlns:p14="http://schemas.microsoft.com/office/powerpoint/2010/main" val="2593335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Rol del coeficiente de ponderación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4308872"/>
          </a:xfrm>
          <a:prstGeom prst="rect">
            <a:avLst/>
          </a:prstGeom>
        </p:spPr>
        <p:txBody>
          <a:bodyPr wrap="square">
            <a:spAutoFit/>
          </a:bodyPr>
          <a:lstStyle/>
          <a:p>
            <a:pPr algn="just">
              <a:spcBef>
                <a:spcPts val="600"/>
              </a:spcBef>
              <a:spcAft>
                <a:spcPts val="1200"/>
              </a:spcAft>
            </a:pPr>
            <a:r>
              <a:rPr lang="es-CL" sz="2000" b="1" dirty="0">
                <a:solidFill>
                  <a:schemeClr val="accent6">
                    <a:lumMod val="50000"/>
                  </a:schemeClr>
                </a:solidFill>
              </a:rPr>
              <a:t>Rol del coeficiente de ponderación </a:t>
            </a:r>
            <a:r>
              <a:rPr lang="el-GR" sz="2000" b="1" dirty="0">
                <a:solidFill>
                  <a:schemeClr val="accent6">
                    <a:lumMod val="50000"/>
                  </a:schemeClr>
                </a:solidFill>
              </a:rPr>
              <a:t>λ</a:t>
            </a:r>
            <a:endParaRPr lang="es-CL" sz="2000" b="1" dirty="0">
              <a:solidFill>
                <a:schemeClr val="accent6">
                  <a:lumMod val="50000"/>
                </a:schemeClr>
              </a:solidFill>
            </a:endParaRPr>
          </a:p>
          <a:p>
            <a:pPr algn="just"/>
            <a:r>
              <a:rPr lang="es-CL" sz="2000" dirty="0"/>
              <a:t>Cuanto mayor sea su valor, tanto más peso se dará a los valores recientes, en detrimento de los antiguos; mientras que valores de </a:t>
            </a:r>
            <a:r>
              <a:rPr lang="el-GR" sz="2000" dirty="0"/>
              <a:t>λ </a:t>
            </a:r>
            <a:r>
              <a:rPr lang="es-CL" sz="2000" dirty="0"/>
              <a:t>próximos a cero dan gran peso a la historia y poca impor-tancia a los valores próximos. </a:t>
            </a:r>
          </a:p>
          <a:p>
            <a:pPr algn="just"/>
            <a:endParaRPr lang="es-CL" sz="2400" dirty="0"/>
          </a:p>
          <a:p>
            <a:pPr algn="just"/>
            <a:r>
              <a:rPr lang="es-CL" sz="2000" dirty="0"/>
              <a:t>Así, si la serie se mantiene estable, serán interesantes valores pequeños del coeficiente de ponderación ya que amortiguarán fuertemente la oscilación aleatoria, mientras que si la serie presentara cambios bruscos, la serie suavizada tardaría mucho en detectarlos si su </a:t>
            </a:r>
            <a:r>
              <a:rPr lang="el-GR" sz="2000" dirty="0"/>
              <a:t>λ </a:t>
            </a:r>
            <a:r>
              <a:rPr lang="es-CL" sz="2000" dirty="0"/>
              <a:t>fuese pequeña, mientras que respondería prontamente a ellos con valores altos del coeficiente </a:t>
            </a:r>
            <a:r>
              <a:rPr lang="el-GR" sz="2000" dirty="0"/>
              <a:t>λ. </a:t>
            </a:r>
            <a:endParaRPr lang="el-GR" sz="2400" dirty="0"/>
          </a:p>
          <a:p>
            <a:pPr algn="ctr">
              <a:spcBef>
                <a:spcPts val="600"/>
              </a:spcBef>
              <a:spcAft>
                <a:spcPts val="1200"/>
              </a:spcAft>
            </a:pPr>
            <a:endParaRPr lang="es-CL" sz="2000" dirty="0"/>
          </a:p>
          <a:p>
            <a:pPr algn="just">
              <a:spcBef>
                <a:spcPts val="600"/>
              </a:spcBef>
              <a:spcAft>
                <a:spcPts val="600"/>
              </a:spcAft>
            </a:pPr>
            <a:r>
              <a:rPr lang="es-CL" sz="2000" dirty="0"/>
              <a:t> </a:t>
            </a:r>
          </a:p>
        </p:txBody>
      </p:sp>
    </p:spTree>
    <p:extLst>
      <p:ext uri="{BB962C8B-B14F-4D97-AF65-F5344CB8AC3E}">
        <p14:creationId xmlns:p14="http://schemas.microsoft.com/office/powerpoint/2010/main" val="2098666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Evaluación Modelos de Series Temporales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4962192"/>
              </a:xfrm>
              <a:prstGeom prst="rect">
                <a:avLst/>
              </a:prstGeom>
            </p:spPr>
            <p:txBody>
              <a:bodyPr wrap="square">
                <a:spAutoFit/>
              </a:bodyPr>
              <a:lstStyle/>
              <a:p>
                <a:pPr algn="just"/>
                <a:r>
                  <a:rPr lang="es-CL" sz="2000" dirty="0"/>
                  <a:t>Para la evaluación del desempeño predictivo se emplean diferentes indicadores que cuantifican qué tan cerca está la variable pronosticada de su serie de datos correspondiente. Una de las medidas más utilizadas es el </a:t>
                </a:r>
                <a:r>
                  <a:rPr lang="es-CL" sz="2000" b="1" dirty="0">
                    <a:solidFill>
                      <a:schemeClr val="accent6">
                        <a:lumMod val="75000"/>
                      </a:schemeClr>
                    </a:solidFill>
                  </a:rPr>
                  <a:t>Promedio del Error Porcentual Absoluto (MAPE) </a:t>
                </a:r>
              </a:p>
              <a:p>
                <a:pPr algn="just"/>
                <a:endParaRPr lang="es-CL" sz="2400" dirty="0"/>
              </a:p>
              <a:p>
                <a:pPr algn="just"/>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𝑀𝐴𝑃𝐸</m:t>
                      </m:r>
                      <m:r>
                        <a:rPr lang="es-ES" i="1">
                          <a:latin typeface="Cambria Math" panose="02040503050406030204" pitchFamily="18" charset="0"/>
                        </a:rPr>
                        <m:t>=</m:t>
                      </m:r>
                      <m:f>
                        <m:fPr>
                          <m:ctrlPr>
                            <a:rPr lang="es-ES" i="1">
                              <a:latin typeface="Cambria Math" panose="02040503050406030204" pitchFamily="18" charset="0"/>
                            </a:rPr>
                          </m:ctrlPr>
                        </m:fPr>
                        <m:num>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𝑡</m:t>
                              </m:r>
                              <m:r>
                                <a:rPr lang="es-ES" i="1">
                                  <a:latin typeface="Cambria Math" panose="02040503050406030204" pitchFamily="18" charset="0"/>
                                </a:rPr>
                                <m:t>=1</m:t>
                              </m:r>
                            </m:sub>
                            <m:sup>
                              <m:r>
                                <a:rPr lang="es-ES" b="0" i="1" smtClean="0">
                                  <a:latin typeface="Cambria Math" panose="02040503050406030204" pitchFamily="18" charset="0"/>
                                </a:rPr>
                                <m:t>𝑁</m:t>
                              </m:r>
                            </m:sup>
                            <m:e>
                              <m:f>
                                <m:fPr>
                                  <m:ctrlPr>
                                    <a:rPr lang="es-ES" i="1">
                                      <a:latin typeface="Cambria Math" panose="02040503050406030204" pitchFamily="18" charset="0"/>
                                    </a:rPr>
                                  </m:ctrlPr>
                                </m:fPr>
                                <m:num>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sub>
                                      </m:sSub>
                                    </m:e>
                                  </m:d>
                                </m:num>
                                <m:den>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e>
                                  </m:d>
                                </m:den>
                              </m:f>
                            </m:e>
                          </m:nary>
                        </m:num>
                        <m:den>
                          <m:r>
                            <a:rPr lang="es-ES" b="0" i="1" smtClean="0">
                              <a:latin typeface="Cambria Math" panose="02040503050406030204" pitchFamily="18" charset="0"/>
                            </a:rPr>
                            <m:t>𝑁</m:t>
                          </m:r>
                        </m:den>
                      </m:f>
                    </m:oMath>
                  </m:oMathPara>
                </a14:m>
                <a:endParaRPr lang="es-CL" dirty="0"/>
              </a:p>
              <a:p>
                <a:pPr algn="just"/>
                <a:endParaRPr lang="es-CL" dirty="0"/>
              </a:p>
              <a:p>
                <a:endParaRPr lang="es-CL" dirty="0"/>
              </a:p>
              <a:p>
                <a:r>
                  <a:rPr lang="es-CL" dirty="0"/>
                  <a:t>Donde:</a:t>
                </a:r>
                <a:br>
                  <a:rPr lang="es-CL" dirty="0"/>
                </a:b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𝑆</m:t>
                        </m:r>
                      </m:e>
                      <m:sub>
                        <m:r>
                          <a:rPr lang="es-ES" i="1">
                            <a:latin typeface="Cambria Math" panose="02040503050406030204" pitchFamily="18" charset="0"/>
                          </a:rPr>
                          <m:t>𝑡</m:t>
                        </m:r>
                      </m:sub>
                    </m:sSub>
                    <m:r>
                      <a:rPr lang="es-ES" i="1">
                        <a:latin typeface="Cambria Math" panose="02040503050406030204" pitchFamily="18" charset="0"/>
                      </a:rPr>
                      <m:t> </m:t>
                    </m:r>
                  </m:oMath>
                </a14:m>
                <a:r>
                  <a:rPr lang="es-CL" dirty="0"/>
                  <a:t>: Valor pronosticado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r>
                      <a:rPr lang="es-ES" i="1">
                        <a:latin typeface="Cambria Math" panose="02040503050406030204" pitchFamily="18" charset="0"/>
                      </a:rPr>
                      <m:t> </m:t>
                    </m:r>
                  </m:oMath>
                </a14:m>
                <a:br>
                  <a:rPr lang="es-CL" dirty="0"/>
                </a:b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oMath>
                </a14:m>
                <a:r>
                  <a:rPr lang="es-CL" dirty="0"/>
                  <a:t> : Valor real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oMath>
                </a14:m>
                <a:r>
                  <a:rPr lang="es-CL" dirty="0"/>
                  <a:t>.</a:t>
                </a:r>
                <a:br>
                  <a:rPr lang="es-CL" dirty="0"/>
                </a:br>
                <a14:m>
                  <m:oMath xmlns:m="http://schemas.openxmlformats.org/officeDocument/2006/math">
                    <m:r>
                      <a:rPr lang="es-ES" b="0" i="1" smtClean="0">
                        <a:latin typeface="Cambria Math" panose="02040503050406030204" pitchFamily="18" charset="0"/>
                      </a:rPr>
                      <m:t>𝑁</m:t>
                    </m:r>
                  </m:oMath>
                </a14:m>
                <a:r>
                  <a:rPr lang="es-CL" dirty="0"/>
                  <a:t>  : Número de periodos.</a:t>
                </a:r>
                <a:br>
                  <a:rPr lang="es-CL" dirty="0"/>
                </a:br>
                <a:endParaRPr lang="es-CL" dirty="0"/>
              </a:p>
              <a:p>
                <a:pPr algn="just"/>
                <a:br>
                  <a:rPr lang="es-CL" dirty="0"/>
                </a:br>
                <a:endParaRPr lang="es-CL" sz="2000"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730144"/>
                <a:ext cx="8301038" cy="4962192"/>
              </a:xfrm>
              <a:prstGeom prst="rect">
                <a:avLst/>
              </a:prstGeom>
              <a:blipFill>
                <a:blip r:embed="rId3"/>
                <a:stretch>
                  <a:fillRect l="-919" t="-767" r="-766"/>
                </a:stretch>
              </a:blipFill>
            </p:spPr>
            <p:txBody>
              <a:bodyPr/>
              <a:lstStyle/>
              <a:p>
                <a:r>
                  <a:rPr lang="es-CL">
                    <a:noFill/>
                  </a:rPr>
                  <a:t> </a:t>
                </a:r>
              </a:p>
            </p:txBody>
          </p:sp>
        </mc:Fallback>
      </mc:AlternateContent>
      <p:sp>
        <p:nvSpPr>
          <p:cNvPr id="3" name="Rectángulo redondeado 2">
            <a:extLst>
              <a:ext uri="{FF2B5EF4-FFF2-40B4-BE49-F238E27FC236}">
                <a16:creationId xmlns:a16="http://schemas.microsoft.com/office/drawing/2014/main" id="{4F3F085C-C3BB-FE40-AC00-CEA1252D2BC6}"/>
              </a:ext>
            </a:extLst>
          </p:cNvPr>
          <p:cNvSpPr/>
          <p:nvPr/>
        </p:nvSpPr>
        <p:spPr>
          <a:xfrm>
            <a:off x="8240751" y="3406697"/>
            <a:ext cx="2018371" cy="273204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accent6">
                    <a:lumMod val="50000"/>
                  </a:schemeClr>
                </a:solidFill>
              </a:rPr>
              <a:t>El MAPE mide el valor medio del error absoluto en términos porcentuales al valor real de la variable.</a:t>
            </a:r>
            <a:br>
              <a:rPr lang="es-CL" dirty="0">
                <a:solidFill>
                  <a:schemeClr val="accent6">
                    <a:lumMod val="50000"/>
                  </a:schemeClr>
                </a:solidFill>
              </a:rPr>
            </a:br>
            <a:endParaRPr lang="es-CL" dirty="0">
              <a:solidFill>
                <a:schemeClr val="accent6">
                  <a:lumMod val="50000"/>
                </a:schemeClr>
              </a:solidFill>
            </a:endParaRPr>
          </a:p>
        </p:txBody>
      </p:sp>
    </p:spTree>
    <p:extLst>
      <p:ext uri="{BB962C8B-B14F-4D97-AF65-F5344CB8AC3E}">
        <p14:creationId xmlns:p14="http://schemas.microsoft.com/office/powerpoint/2010/main" val="3025798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Evaluación Modelos de Series Temporales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484817"/>
                <a:ext cx="8301038" cy="5129161"/>
              </a:xfrm>
              <a:prstGeom prst="rect">
                <a:avLst/>
              </a:prstGeom>
            </p:spPr>
            <p:txBody>
              <a:bodyPr wrap="square">
                <a:spAutoFit/>
              </a:bodyPr>
              <a:lstStyle/>
              <a:p>
                <a:pPr algn="just"/>
                <a:r>
                  <a:rPr lang="es-CL" b="1" dirty="0">
                    <a:solidFill>
                      <a:schemeClr val="accent6">
                        <a:lumMod val="50000"/>
                      </a:schemeClr>
                    </a:solidFill>
                  </a:rPr>
                  <a:t>Error cuadrático medio</a:t>
                </a:r>
                <a:r>
                  <a:rPr lang="es-CL" dirty="0"/>
                  <a:t>: es una medida de dispersión del error de pronóstico, sin embargo esta medida maximiza el error al elevar al cuadrado, castigando aquellos periodos donde la diferencia fue más alta a comparación de otros. En consecuencia, se recomienda el uso del MSE para periodos con desviaciones pequeñas.</a:t>
                </a:r>
                <a:endParaRPr lang="es-CL" sz="2000" dirty="0"/>
              </a:p>
              <a:p>
                <a:pPr algn="just"/>
                <a:endParaRPr lang="es-CL" sz="2000" dirty="0"/>
              </a:p>
              <a:p>
                <a:pPr algn="just"/>
                <a:endParaRPr lang="es-CL" sz="2000" dirty="0"/>
              </a:p>
              <a:p>
                <a:pPr algn="ctr">
                  <a:spcBef>
                    <a:spcPts val="600"/>
                  </a:spcBef>
                  <a:spcAft>
                    <a:spcPts val="1200"/>
                  </a:spcAft>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𝑀𝑆𝐸</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𝑡</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p>
                                <m:sSupPr>
                                  <m:ctrlPr>
                                    <a:rPr lang="es-ES" sz="2000" b="0" i="1" smtClean="0">
                                      <a:latin typeface="Cambria Math" panose="02040503050406030204" pitchFamily="18" charset="0"/>
                                    </a:rPr>
                                  </m:ctrlPr>
                                </m:sSupPr>
                                <m:e>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𝑌</m:t>
                                          </m:r>
                                        </m:e>
                                        <m:sub>
                                          <m:r>
                                            <a:rPr lang="es-ES" sz="2000" b="0" i="1" smtClean="0">
                                              <a:latin typeface="Cambria Math" panose="02040503050406030204" pitchFamily="18" charset="0"/>
                                            </a:rPr>
                                            <m:t>𝑡</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𝑆</m:t>
                                          </m:r>
                                        </m:e>
                                        <m:sub>
                                          <m:r>
                                            <a:rPr lang="es-ES" sz="2000" b="0" i="1" smtClean="0">
                                              <a:latin typeface="Cambria Math" panose="02040503050406030204" pitchFamily="18" charset="0"/>
                                            </a:rPr>
                                            <m:t>𝑡</m:t>
                                          </m:r>
                                        </m:sub>
                                      </m:sSub>
                                    </m:e>
                                  </m:d>
                                </m:e>
                                <m:sup>
                                  <m:r>
                                    <a:rPr lang="es-ES" sz="2000" b="0" i="1" smtClean="0">
                                      <a:latin typeface="Cambria Math" panose="02040503050406030204" pitchFamily="18" charset="0"/>
                                    </a:rPr>
                                    <m:t>2</m:t>
                                  </m:r>
                                </m:sup>
                              </m:sSup>
                            </m:e>
                          </m:nary>
                        </m:num>
                        <m:den>
                          <m:r>
                            <a:rPr lang="es-ES" sz="2000" b="0" i="1" smtClean="0">
                              <a:latin typeface="Cambria Math" panose="02040503050406030204" pitchFamily="18" charset="0"/>
                            </a:rPr>
                            <m:t>𝑁</m:t>
                          </m:r>
                        </m:den>
                      </m:f>
                      <m:r>
                        <a:rPr lang="es-ES" sz="2000" b="0" i="1" smtClean="0">
                          <a:latin typeface="Cambria Math" panose="02040503050406030204" pitchFamily="18" charset="0"/>
                        </a:rPr>
                        <m:t>= </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𝑆𝑆𝐸</m:t>
                          </m:r>
                        </m:num>
                        <m:den>
                          <m:r>
                            <a:rPr lang="es-ES" sz="2000" b="0" i="1" smtClean="0">
                              <a:latin typeface="Cambria Math" panose="02040503050406030204" pitchFamily="18" charset="0"/>
                            </a:rPr>
                            <m:t>𝑁</m:t>
                          </m:r>
                        </m:den>
                      </m:f>
                    </m:oMath>
                  </m:oMathPara>
                </a14:m>
                <a:endParaRPr lang="es-CL" sz="2000" dirty="0"/>
              </a:p>
              <a:p>
                <a:pPr>
                  <a:spcBef>
                    <a:spcPts val="600"/>
                  </a:spcBef>
                  <a:spcAft>
                    <a:spcPts val="600"/>
                  </a:spcAft>
                </a:pPr>
                <a:r>
                  <a:rPr lang="es-CL" sz="2000" dirty="0"/>
                  <a:t>Donde:</a:t>
                </a:r>
              </a:p>
              <a:p>
                <a:pPr>
                  <a:spcBef>
                    <a:spcPts val="600"/>
                  </a:spcBef>
                  <a:spcAft>
                    <a:spcPts val="600"/>
                  </a:spcAft>
                </a:pPr>
                <a14:m>
                  <m:oMath xmlns:m="http://schemas.openxmlformats.org/officeDocument/2006/math">
                    <m:r>
                      <a:rPr lang="es-ES" sz="2000" b="0" i="1" smtClean="0">
                        <a:latin typeface="Cambria Math" panose="02040503050406030204" pitchFamily="18" charset="0"/>
                      </a:rPr>
                      <m:t>𝑆𝑆𝐸</m:t>
                    </m:r>
                    <m:r>
                      <a:rPr lang="es-ES" sz="2000" b="0" i="1" smtClean="0">
                        <a:latin typeface="Cambria Math" panose="02040503050406030204" pitchFamily="18" charset="0"/>
                      </a:rPr>
                      <m:t> : </m:t>
                    </m:r>
                  </m:oMath>
                </a14:m>
                <a:r>
                  <a:rPr lang="es-CL" sz="2000" dirty="0"/>
                  <a:t>Suma del error cuadrático</a:t>
                </a:r>
                <a:br>
                  <a:rPr lang="es-CL" sz="2000" dirty="0"/>
                </a:b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𝑆</m:t>
                        </m:r>
                      </m:e>
                      <m:sub>
                        <m:r>
                          <a:rPr lang="es-ES" sz="2000" i="1">
                            <a:latin typeface="Cambria Math" panose="02040503050406030204" pitchFamily="18" charset="0"/>
                          </a:rPr>
                          <m:t>𝑡</m:t>
                        </m:r>
                      </m:sub>
                    </m:sSub>
                    <m:r>
                      <a:rPr lang="es-ES" sz="2000" i="1">
                        <a:latin typeface="Cambria Math" panose="02040503050406030204" pitchFamily="18" charset="0"/>
                      </a:rPr>
                      <m:t> </m:t>
                    </m:r>
                  </m:oMath>
                </a14:m>
                <a:r>
                  <a:rPr lang="es-CL" sz="2000" dirty="0"/>
                  <a:t>    : Valor pronosticado de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𝑡</m:t>
                        </m:r>
                      </m:sub>
                    </m:sSub>
                    <m:r>
                      <a:rPr lang="es-ES" sz="2000" i="1">
                        <a:latin typeface="Cambria Math" panose="02040503050406030204" pitchFamily="18" charset="0"/>
                      </a:rPr>
                      <m:t> </m:t>
                    </m:r>
                  </m:oMath>
                </a14:m>
                <a:br>
                  <a:rPr lang="es-CL" sz="2000" dirty="0"/>
                </a:b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𝑡</m:t>
                        </m:r>
                      </m:sub>
                    </m:sSub>
                  </m:oMath>
                </a14:m>
                <a:r>
                  <a:rPr lang="es-CL" sz="2000" dirty="0"/>
                  <a:t>     : Valor real de </a:t>
                </a:r>
                <a14:m>
                  <m:oMath xmlns:m="http://schemas.openxmlformats.org/officeDocument/2006/math">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𝑡</m:t>
                        </m:r>
                      </m:sub>
                    </m:sSub>
                  </m:oMath>
                </a14:m>
                <a:r>
                  <a:rPr lang="es-CL" sz="2000" dirty="0"/>
                  <a:t>.</a:t>
                </a:r>
                <a:br>
                  <a:rPr lang="es-CL" sz="2000" dirty="0"/>
                </a:br>
                <a14:m>
                  <m:oMath xmlns:m="http://schemas.openxmlformats.org/officeDocument/2006/math">
                    <m:r>
                      <a:rPr lang="es-ES" sz="2000" b="0" i="1" smtClean="0">
                        <a:latin typeface="Cambria Math" panose="02040503050406030204" pitchFamily="18" charset="0"/>
                      </a:rPr>
                      <m:t>𝑁</m:t>
                    </m:r>
                  </m:oMath>
                </a14:m>
                <a:r>
                  <a:rPr lang="es-CL" sz="2000" dirty="0"/>
                  <a:t>     : Número de periodos.</a:t>
                </a:r>
                <a:br>
                  <a:rPr lang="es-CL" sz="2000" dirty="0"/>
                </a:br>
                <a:endParaRPr lang="es-CL" sz="2000" dirty="0"/>
              </a:p>
              <a:p>
                <a:pPr>
                  <a:spcBef>
                    <a:spcPts val="600"/>
                  </a:spcBef>
                  <a:spcAft>
                    <a:spcPts val="600"/>
                  </a:spcAft>
                </a:pPr>
                <a:endParaRPr lang="es-CL" sz="2000"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484817"/>
                <a:ext cx="8301038" cy="5129161"/>
              </a:xfrm>
              <a:prstGeom prst="rect">
                <a:avLst/>
              </a:prstGeom>
              <a:blipFill>
                <a:blip r:embed="rId2"/>
                <a:stretch>
                  <a:fillRect l="-919" t="-744" r="-1225"/>
                </a:stretch>
              </a:blipFill>
            </p:spPr>
            <p:txBody>
              <a:bodyPr/>
              <a:lstStyle/>
              <a:p>
                <a:r>
                  <a:rPr lang="es-CL">
                    <a:noFill/>
                  </a:rPr>
                  <a:t> </a:t>
                </a:r>
              </a:p>
            </p:txBody>
          </p:sp>
        </mc:Fallback>
      </mc:AlternateContent>
      <p:sp>
        <p:nvSpPr>
          <p:cNvPr id="5" name="Rectángulo redondeado 4">
            <a:extLst>
              <a:ext uri="{FF2B5EF4-FFF2-40B4-BE49-F238E27FC236}">
                <a16:creationId xmlns:a16="http://schemas.microsoft.com/office/drawing/2014/main" id="{E33D0F4C-08D8-5D4E-8FF4-DC92088A4AB2}"/>
              </a:ext>
            </a:extLst>
          </p:cNvPr>
          <p:cNvSpPr/>
          <p:nvPr/>
        </p:nvSpPr>
        <p:spPr>
          <a:xfrm>
            <a:off x="8341112" y="3416253"/>
            <a:ext cx="2018371" cy="273204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accent6">
                    <a:lumMod val="50000"/>
                  </a:schemeClr>
                </a:solidFill>
              </a:rPr>
              <a:t>El MSE se puede ver como la varianza del error de pronóstico.</a:t>
            </a:r>
          </a:p>
        </p:txBody>
      </p:sp>
    </p:spTree>
    <p:extLst>
      <p:ext uri="{BB962C8B-B14F-4D97-AF65-F5344CB8AC3E}">
        <p14:creationId xmlns:p14="http://schemas.microsoft.com/office/powerpoint/2010/main" val="2896827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Evaluación Modelos de Series Temporales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5713937"/>
              </a:xfrm>
              <a:prstGeom prst="rect">
                <a:avLst/>
              </a:prstGeom>
            </p:spPr>
            <p:txBody>
              <a:bodyPr wrap="square">
                <a:spAutoFit/>
              </a:bodyPr>
              <a:lstStyle/>
              <a:p>
                <a:pPr algn="just"/>
                <a:r>
                  <a:rPr lang="es-CL" b="1" dirty="0">
                    <a:solidFill>
                      <a:schemeClr val="accent6">
                        <a:lumMod val="50000"/>
                      </a:schemeClr>
                    </a:solidFill>
                  </a:rPr>
                  <a:t>Error absoluto medio</a:t>
                </a:r>
                <a:r>
                  <a:rPr lang="es-CL" dirty="0"/>
                  <a:t>: </a:t>
                </a:r>
              </a:p>
              <a:p>
                <a:pPr algn="just"/>
                <a:endParaRPr lang="es-CL" sz="2000" b="0" i="1" dirty="0">
                  <a:latin typeface="Cambria Math" panose="02040503050406030204" pitchFamily="18" charset="0"/>
                </a:endParaRPr>
              </a:p>
              <a:p>
                <a:pPr algn="just"/>
                <a:endParaRPr lang="es-ES" sz="2000" b="0"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𝑀𝐴𝐸</m:t>
                      </m:r>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𝑡</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d>
                                <m:dPr>
                                  <m:begChr m:val="|"/>
                                  <m:endChr m:val="|"/>
                                  <m:ctrlPr>
                                    <a:rPr lang="es-ES" sz="2000" b="0" i="1" smtClean="0">
                                      <a:latin typeface="Cambria Math" panose="02040503050406030204" pitchFamily="18" charset="0"/>
                                    </a:rPr>
                                  </m:ctrlPr>
                                </m:dPr>
                                <m:e>
                                  <m:sSub>
                                    <m:sSubPr>
                                      <m:ctrlPr>
                                        <a:rPr lang="es-ES" sz="2000" i="1">
                                          <a:latin typeface="Cambria Math" panose="02040503050406030204" pitchFamily="18" charset="0"/>
                                        </a:rPr>
                                      </m:ctrlPr>
                                    </m:sSubPr>
                                    <m:e>
                                      <m:r>
                                        <a:rPr lang="es-ES" sz="2000" i="1">
                                          <a:latin typeface="Cambria Math" panose="02040503050406030204" pitchFamily="18" charset="0"/>
                                        </a:rPr>
                                        <m:t>𝑌</m:t>
                                      </m:r>
                                    </m:e>
                                    <m:sub>
                                      <m:r>
                                        <a:rPr lang="es-ES" sz="2000" i="1">
                                          <a:latin typeface="Cambria Math" panose="02040503050406030204" pitchFamily="18" charset="0"/>
                                        </a:rPr>
                                        <m:t>𝑡</m:t>
                                      </m:r>
                                    </m:sub>
                                  </m:sSub>
                                  <m:r>
                                    <a:rPr lang="es-E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𝑆</m:t>
                                      </m:r>
                                    </m:e>
                                    <m:sub>
                                      <m:r>
                                        <a:rPr lang="es-ES" sz="2000" i="1">
                                          <a:latin typeface="Cambria Math" panose="02040503050406030204" pitchFamily="18" charset="0"/>
                                        </a:rPr>
                                        <m:t>𝑡</m:t>
                                      </m:r>
                                    </m:sub>
                                  </m:sSub>
                                </m:e>
                              </m:d>
                            </m:e>
                          </m:nary>
                        </m:num>
                        <m:den>
                          <m:r>
                            <a:rPr lang="es-ES" sz="2000" b="0" i="1" smtClean="0">
                              <a:latin typeface="Cambria Math" panose="02040503050406030204" pitchFamily="18" charset="0"/>
                            </a:rPr>
                            <m:t>𝑁</m:t>
                          </m:r>
                        </m:den>
                      </m:f>
                    </m:oMath>
                  </m:oMathPara>
                </a14:m>
                <a:endParaRPr lang="es-CL" sz="2000" dirty="0"/>
              </a:p>
              <a:p>
                <a:pPr algn="just">
                  <a:spcBef>
                    <a:spcPts val="600"/>
                  </a:spcBef>
                  <a:spcAft>
                    <a:spcPts val="600"/>
                  </a:spcAft>
                </a:pPr>
                <a:endParaRPr lang="es-CL" b="1" dirty="0"/>
              </a:p>
              <a:p>
                <a:pPr algn="just">
                  <a:spcBef>
                    <a:spcPts val="600"/>
                  </a:spcBef>
                  <a:spcAft>
                    <a:spcPts val="600"/>
                  </a:spcAft>
                </a:pPr>
                <a:endParaRPr lang="es-CL" b="1" dirty="0"/>
              </a:p>
              <a:p>
                <a:pPr>
                  <a:spcBef>
                    <a:spcPts val="600"/>
                  </a:spcBef>
                  <a:spcAft>
                    <a:spcPts val="600"/>
                  </a:spcAft>
                </a:pPr>
                <a:r>
                  <a:rPr lang="es-CL" dirty="0"/>
                  <a:t>Donde:</a:t>
                </a:r>
                <a:br>
                  <a:rPr lang="es-CL" dirty="0"/>
                </a:b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𝑡</m:t>
                        </m:r>
                      </m:sub>
                    </m:sSub>
                    <m:r>
                      <a:rPr lang="es-ES" i="1">
                        <a:latin typeface="Cambria Math" panose="02040503050406030204" pitchFamily="18" charset="0"/>
                      </a:rPr>
                      <m:t> </m:t>
                    </m:r>
                  </m:oMath>
                </a14:m>
                <a:r>
                  <a:rPr lang="es-CL" dirty="0"/>
                  <a:t>    : Valor pronosticado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r>
                      <a:rPr lang="es-ES" i="1">
                        <a:latin typeface="Cambria Math" panose="02040503050406030204" pitchFamily="18" charset="0"/>
                      </a:rPr>
                      <m:t> </m:t>
                    </m:r>
                  </m:oMath>
                </a14:m>
                <a:br>
                  <a:rPr lang="es-CL" dirty="0"/>
                </a:b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oMath>
                </a14:m>
                <a:r>
                  <a:rPr lang="es-CL" dirty="0"/>
                  <a:t>     : Valor real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𝑡</m:t>
                        </m:r>
                      </m:sub>
                    </m:sSub>
                  </m:oMath>
                </a14:m>
                <a:r>
                  <a:rPr lang="es-CL" dirty="0"/>
                  <a:t>.</a:t>
                </a:r>
                <a:br>
                  <a:rPr lang="es-CL" dirty="0"/>
                </a:br>
                <a14:m>
                  <m:oMath xmlns:m="http://schemas.openxmlformats.org/officeDocument/2006/math">
                    <m:r>
                      <a:rPr lang="es-ES" i="1">
                        <a:latin typeface="Cambria Math" panose="02040503050406030204" pitchFamily="18" charset="0"/>
                      </a:rPr>
                      <m:t>𝑁</m:t>
                    </m:r>
                  </m:oMath>
                </a14:m>
                <a:r>
                  <a:rPr lang="es-CL" dirty="0"/>
                  <a:t>     : Número de periodos.</a:t>
                </a:r>
                <a:br>
                  <a:rPr lang="es-CL" dirty="0"/>
                </a:br>
                <a:endParaRPr lang="es-CL" dirty="0"/>
              </a:p>
              <a:p>
                <a:pPr algn="just">
                  <a:spcBef>
                    <a:spcPts val="600"/>
                  </a:spcBef>
                  <a:spcAft>
                    <a:spcPts val="600"/>
                  </a:spcAft>
                </a:pPr>
                <a:endParaRPr lang="es-CL" b="1" dirty="0"/>
              </a:p>
              <a:p>
                <a:pPr algn="just">
                  <a:spcBef>
                    <a:spcPts val="600"/>
                  </a:spcBef>
                  <a:spcAft>
                    <a:spcPts val="600"/>
                  </a:spcAft>
                </a:pPr>
                <a:endParaRPr lang="es-CL" b="1" dirty="0"/>
              </a:p>
              <a:p>
                <a:pPr algn="just">
                  <a:spcBef>
                    <a:spcPts val="600"/>
                  </a:spcBef>
                  <a:spcAft>
                    <a:spcPts val="600"/>
                  </a:spcAft>
                </a:pPr>
                <a:endParaRPr lang="es-CL" sz="2000" dirty="0"/>
              </a:p>
              <a:p>
                <a:pPr algn="just">
                  <a:spcBef>
                    <a:spcPts val="600"/>
                  </a:spcBef>
                  <a:spcAft>
                    <a:spcPts val="600"/>
                  </a:spcAft>
                </a:pPr>
                <a:endParaRPr lang="es-CL" sz="2000"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35092" y="1730144"/>
                <a:ext cx="8301038" cy="5713937"/>
              </a:xfrm>
              <a:prstGeom prst="rect">
                <a:avLst/>
              </a:prstGeom>
              <a:blipFill>
                <a:blip r:embed="rId2"/>
                <a:stretch>
                  <a:fillRect l="-766" t="-667"/>
                </a:stretch>
              </a:blipFill>
            </p:spPr>
            <p:txBody>
              <a:bodyPr/>
              <a:lstStyle/>
              <a:p>
                <a:r>
                  <a:rPr lang="es-CL">
                    <a:noFill/>
                  </a:rPr>
                  <a:t> </a:t>
                </a:r>
              </a:p>
            </p:txBody>
          </p:sp>
        </mc:Fallback>
      </mc:AlternateContent>
      <p:sp>
        <p:nvSpPr>
          <p:cNvPr id="5" name="Rectángulo redondeado 4">
            <a:extLst>
              <a:ext uri="{FF2B5EF4-FFF2-40B4-BE49-F238E27FC236}">
                <a16:creationId xmlns:a16="http://schemas.microsoft.com/office/drawing/2014/main" id="{1A54B082-ACC0-C944-BFC8-E70E3BDDF1E5}"/>
              </a:ext>
            </a:extLst>
          </p:cNvPr>
          <p:cNvSpPr/>
          <p:nvPr/>
        </p:nvSpPr>
        <p:spPr>
          <a:xfrm>
            <a:off x="8315594" y="3429000"/>
            <a:ext cx="2018371" cy="273204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accent6">
                    <a:lumMod val="50000"/>
                  </a:schemeClr>
                </a:solidFill>
              </a:rPr>
              <a:t>El MAE mide la diferencia absoluta promedio entre los valores reales y los pronosticados. </a:t>
            </a:r>
          </a:p>
        </p:txBody>
      </p:sp>
    </p:spTree>
    <p:extLst>
      <p:ext uri="{BB962C8B-B14F-4D97-AF65-F5344CB8AC3E}">
        <p14:creationId xmlns:p14="http://schemas.microsoft.com/office/powerpoint/2010/main" val="355765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Tipos de Suavizamientos</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235092" y="1730144"/>
            <a:ext cx="8301038" cy="2908489"/>
          </a:xfrm>
          <a:prstGeom prst="rect">
            <a:avLst/>
          </a:prstGeom>
        </p:spPr>
        <p:txBody>
          <a:bodyPr wrap="square">
            <a:spAutoFit/>
          </a:bodyPr>
          <a:lstStyle/>
          <a:p>
            <a:pPr algn="just">
              <a:spcBef>
                <a:spcPts val="600"/>
              </a:spcBef>
              <a:spcAft>
                <a:spcPts val="1200"/>
              </a:spcAft>
            </a:pPr>
            <a:r>
              <a:rPr lang="es-ES" sz="2000" b="1" dirty="0">
                <a:solidFill>
                  <a:schemeClr val="accent6">
                    <a:lumMod val="50000"/>
                  </a:schemeClr>
                </a:solidFill>
              </a:rPr>
              <a:t>Métodos de selección del modelo:</a:t>
            </a:r>
            <a:endParaRPr lang="es-CL" sz="2000" b="1" dirty="0">
              <a:solidFill>
                <a:schemeClr val="accent6">
                  <a:lumMod val="50000"/>
                </a:schemeClr>
              </a:solidFill>
            </a:endParaRPr>
          </a:p>
          <a:p>
            <a:endParaRPr lang="es-CL" sz="2000" dirty="0"/>
          </a:p>
          <a:p>
            <a:pPr algn="just"/>
            <a:r>
              <a:rPr lang="es-CL" dirty="0"/>
              <a:t>Hay que insistir en que en una serie en la que el tiempo es t = 1, 2,..., n, el suavizado exponencial no ofrece ninguna previsión para t = 1, y, por tanto, no existe error de previsión en este punto; consecuentemente, en este caso los errores siempre son promedios de n -1 valores. </a:t>
            </a:r>
            <a:endParaRPr lang="es-CL" sz="2000" dirty="0"/>
          </a:p>
          <a:p>
            <a:pPr algn="just"/>
            <a:r>
              <a:rPr lang="es-CL" dirty="0"/>
              <a:t>En general, se selecciona aquel valor de l para el cual los valores del error absoluto medio y del cuadrático medio, MAE, MAPE MSE, alcancen los valores más bajos. </a:t>
            </a:r>
            <a:endParaRPr lang="es-CL" sz="2000" dirty="0"/>
          </a:p>
          <a:p>
            <a:pPr algn="just">
              <a:spcBef>
                <a:spcPts val="600"/>
              </a:spcBef>
              <a:spcAft>
                <a:spcPts val="600"/>
              </a:spcAft>
            </a:pPr>
            <a:endParaRPr lang="es-CL" sz="2000" dirty="0"/>
          </a:p>
        </p:txBody>
      </p:sp>
    </p:spTree>
    <p:extLst>
      <p:ext uri="{BB962C8B-B14F-4D97-AF65-F5344CB8AC3E}">
        <p14:creationId xmlns:p14="http://schemas.microsoft.com/office/powerpoint/2010/main" val="4081753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Definición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5408341" y="5982432"/>
            <a:ext cx="3713357" cy="369332"/>
          </a:xfrm>
          <a:prstGeom prst="rect">
            <a:avLst/>
          </a:prstGeom>
        </p:spPr>
        <p:txBody>
          <a:bodyPr wrap="square">
            <a:spAutoFit/>
          </a:bodyPr>
          <a:lstStyle/>
          <a:p>
            <a:pPr algn="just"/>
            <a:endParaRPr lang="es-ES_tradnl" b="1" dirty="0">
              <a:solidFill>
                <a:schemeClr val="accent6">
                  <a:lumMod val="50000"/>
                </a:schemeClr>
              </a:solidFill>
            </a:endParaRPr>
          </a:p>
        </p:txBody>
      </p:sp>
      <p:sp>
        <p:nvSpPr>
          <p:cNvPr id="14" name="Rectángulo redondeado 13">
            <a:extLst>
              <a:ext uri="{FF2B5EF4-FFF2-40B4-BE49-F238E27FC236}">
                <a16:creationId xmlns:a16="http://schemas.microsoft.com/office/drawing/2014/main" id="{A1F4FA9E-B059-AB40-8F6F-B83F5FD7902A}"/>
              </a:ext>
            </a:extLst>
          </p:cNvPr>
          <p:cNvSpPr/>
          <p:nvPr/>
        </p:nvSpPr>
        <p:spPr>
          <a:xfrm>
            <a:off x="2452438" y="1807073"/>
            <a:ext cx="7817005" cy="1352654"/>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6" name="Gráfico 15" descr="Tendencia al alza">
            <a:extLst>
              <a:ext uri="{FF2B5EF4-FFF2-40B4-BE49-F238E27FC236}">
                <a16:creationId xmlns:a16="http://schemas.microsoft.com/office/drawing/2014/main" id="{811E01C1-3D79-524E-B26A-4627B10851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1543" y="1996355"/>
            <a:ext cx="878384" cy="887322"/>
          </a:xfrm>
          <a:prstGeom prst="rect">
            <a:avLst/>
          </a:prstGeom>
        </p:spPr>
      </p:pic>
      <p:sp>
        <p:nvSpPr>
          <p:cNvPr id="17" name="Rectángulo redondeado 16">
            <a:extLst>
              <a:ext uri="{FF2B5EF4-FFF2-40B4-BE49-F238E27FC236}">
                <a16:creationId xmlns:a16="http://schemas.microsoft.com/office/drawing/2014/main" id="{30C2831B-46FF-7349-8E35-D952699FE17F}"/>
              </a:ext>
            </a:extLst>
          </p:cNvPr>
          <p:cNvSpPr/>
          <p:nvPr/>
        </p:nvSpPr>
        <p:spPr>
          <a:xfrm>
            <a:off x="2573381" y="1996355"/>
            <a:ext cx="2007220" cy="90324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Serie Temporal</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18" name="Rectángulo 17">
                <a:extLst>
                  <a:ext uri="{FF2B5EF4-FFF2-40B4-BE49-F238E27FC236}">
                    <a16:creationId xmlns:a16="http://schemas.microsoft.com/office/drawing/2014/main" id="{A871EE3D-77AA-F248-B961-371BFFEDDF44}"/>
                  </a:ext>
                </a:extLst>
              </p:cNvPr>
              <p:cNvSpPr/>
              <p:nvPr/>
            </p:nvSpPr>
            <p:spPr>
              <a:xfrm>
                <a:off x="5487459" y="1871159"/>
                <a:ext cx="4616605" cy="1256691"/>
              </a:xfrm>
              <a:prstGeom prst="rect">
                <a:avLst/>
              </a:prstGeom>
            </p:spPr>
            <p:txBody>
              <a:bodyPr wrap="square">
                <a:spAutoFit/>
              </a:bodyPr>
              <a:lstStyle/>
              <a:p>
                <a:pPr algn="just"/>
                <a:r>
                  <a:rPr lang="es-CL" dirty="0"/>
                  <a:t>Una serie temporal o cronológica es una sucesión de valores que adopta una variable (Y):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1</m:t>
                        </m:r>
                      </m:sub>
                    </m:sSub>
                    <m:r>
                      <a:rPr lang="es-ES" sz="2000" i="1">
                        <a:latin typeface="Cambria Math" panose="02040503050406030204" pitchFamily="18" charset="0"/>
                      </a:rPr>
                      <m:t>,</m:t>
                    </m:r>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2</m:t>
                        </m:r>
                      </m:sub>
                    </m:sSub>
                    <m:r>
                      <a:rPr lang="es-ES" sz="2000" i="1">
                        <a:latin typeface="Cambria Math" panose="02040503050406030204" pitchFamily="18" charset="0"/>
                      </a:rPr>
                      <m:t>,</m:t>
                    </m:r>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3,…</m:t>
                        </m:r>
                      </m:sub>
                    </m:sSub>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𝑛</m:t>
                        </m:r>
                      </m:sub>
                    </m:sSub>
                  </m:oMath>
                </a14:m>
                <a:r>
                  <a:rPr lang="es-CL" sz="2000" dirty="0"/>
                  <a:t> </a:t>
                </a:r>
                <a:r>
                  <a:rPr lang="es-CL" dirty="0"/>
                  <a:t>en distintos instantes de tiempo: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1</m:t>
                        </m:r>
                      </m:sub>
                    </m:sSub>
                    <m:r>
                      <a:rPr lang="es-ES" i="1">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2</m:t>
                        </m:r>
                      </m:sub>
                    </m:sSub>
                    <m:r>
                      <a:rPr lang="es-ES" i="1">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3,…</m:t>
                        </m:r>
                      </m:sub>
                    </m:sSub>
                  </m:oMath>
                </a14:m>
                <a:r>
                  <a:rPr lang="es-CL" dirty="0"/>
                  <a:t>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𝑛</m:t>
                        </m:r>
                      </m:sub>
                    </m:sSub>
                  </m:oMath>
                </a14:m>
                <a:endParaRPr lang="es-CL" dirty="0"/>
              </a:p>
            </p:txBody>
          </p:sp>
        </mc:Choice>
        <mc:Fallback xmlns="">
          <p:sp>
            <p:nvSpPr>
              <p:cNvPr id="18" name="Rectángulo 17">
                <a:extLst>
                  <a:ext uri="{FF2B5EF4-FFF2-40B4-BE49-F238E27FC236}">
                    <a16:creationId xmlns:a16="http://schemas.microsoft.com/office/drawing/2014/main" id="{A871EE3D-77AA-F248-B961-371BFFEDDF44}"/>
                  </a:ext>
                </a:extLst>
              </p:cNvPr>
              <p:cNvSpPr>
                <a:spLocks noRot="1" noChangeAspect="1" noMove="1" noResize="1" noEditPoints="1" noAdjustHandles="1" noChangeArrowheads="1" noChangeShapeType="1" noTextEdit="1"/>
              </p:cNvSpPr>
              <p:nvPr/>
            </p:nvSpPr>
            <p:spPr>
              <a:xfrm>
                <a:off x="5487459" y="1871159"/>
                <a:ext cx="4616605" cy="1256691"/>
              </a:xfrm>
              <a:prstGeom prst="rect">
                <a:avLst/>
              </a:prstGeom>
              <a:blipFill>
                <a:blip r:embed="rId4"/>
                <a:stretch>
                  <a:fillRect l="-1102" t="-3030" r="-1102" b="-6061"/>
                </a:stretch>
              </a:blipFill>
            </p:spPr>
            <p:txBody>
              <a:bodyPr/>
              <a:lstStyle/>
              <a:p>
                <a:r>
                  <a:rPr lang="es-CL">
                    <a:noFill/>
                  </a:rPr>
                  <a:t> </a:t>
                </a:r>
              </a:p>
            </p:txBody>
          </p:sp>
        </mc:Fallback>
      </mc:AlternateContent>
      <p:pic>
        <p:nvPicPr>
          <p:cNvPr id="1026" name="Picture 2" descr="Objetos en R: Series temporales">
            <a:extLst>
              <a:ext uri="{FF2B5EF4-FFF2-40B4-BE49-F238E27FC236}">
                <a16:creationId xmlns:a16="http://schemas.microsoft.com/office/drawing/2014/main" id="{CF360889-320A-5B4D-B08E-DBA153C778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35" t="13911"/>
          <a:stretch/>
        </p:blipFill>
        <p:spPr bwMode="auto">
          <a:xfrm>
            <a:off x="5665258" y="3818185"/>
            <a:ext cx="4261005" cy="2718307"/>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redondeado 20">
            <a:extLst>
              <a:ext uri="{FF2B5EF4-FFF2-40B4-BE49-F238E27FC236}">
                <a16:creationId xmlns:a16="http://schemas.microsoft.com/office/drawing/2014/main" id="{71F91698-B660-9D49-9906-138FD3868002}"/>
              </a:ext>
            </a:extLst>
          </p:cNvPr>
          <p:cNvSpPr/>
          <p:nvPr/>
        </p:nvSpPr>
        <p:spPr>
          <a:xfrm>
            <a:off x="2573381" y="3871439"/>
            <a:ext cx="2007220" cy="555596"/>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Gráfico</a:t>
            </a:r>
            <a:endParaRPr lang="es-C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23" name="Rectángulo 22">
                <a:extLst>
                  <a:ext uri="{FF2B5EF4-FFF2-40B4-BE49-F238E27FC236}">
                    <a16:creationId xmlns:a16="http://schemas.microsoft.com/office/drawing/2014/main" id="{B0DECB7D-81D4-2140-89BE-43CE809D5B15}"/>
                  </a:ext>
                </a:extLst>
              </p:cNvPr>
              <p:cNvSpPr/>
              <p:nvPr/>
            </p:nvSpPr>
            <p:spPr>
              <a:xfrm>
                <a:off x="2573381" y="4687493"/>
                <a:ext cx="2520283" cy="979692"/>
              </a:xfrm>
              <a:prstGeom prst="rect">
                <a:avLst/>
              </a:prstGeom>
            </p:spPr>
            <p:txBody>
              <a:bodyPr wrap="square">
                <a:spAutoFit/>
              </a:bodyPr>
              <a:lstStyle/>
              <a:p>
                <a:pPr algn="just"/>
                <a:r>
                  <a:rPr lang="es-CL" dirty="0"/>
                  <a:t>Donde :</a:t>
                </a:r>
              </a:p>
              <a:p>
                <a:pPr algn="just"/>
                <a:r>
                  <a:rPr lang="es-CL" dirty="0"/>
                  <a:t>Eje Y: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1</m:t>
                        </m:r>
                      </m:sub>
                    </m:sSub>
                    <m:r>
                      <a:rPr lang="es-ES" sz="2000" i="1">
                        <a:latin typeface="Cambria Math" panose="02040503050406030204" pitchFamily="18" charset="0"/>
                      </a:rPr>
                      <m:t>,</m:t>
                    </m:r>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2</m:t>
                        </m:r>
                      </m:sub>
                    </m:sSub>
                    <m:r>
                      <a:rPr lang="es-ES" sz="2000" i="1">
                        <a:latin typeface="Cambria Math" panose="02040503050406030204" pitchFamily="18" charset="0"/>
                      </a:rPr>
                      <m:t>,</m:t>
                    </m:r>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3,…</m:t>
                        </m:r>
                      </m:sub>
                    </m:sSub>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𝑦</m:t>
                        </m:r>
                      </m:e>
                      <m:sub>
                        <m:r>
                          <a:rPr lang="es-ES" sz="2000" i="1">
                            <a:latin typeface="Cambria Math" panose="02040503050406030204" pitchFamily="18" charset="0"/>
                          </a:rPr>
                          <m:t>𝑛</m:t>
                        </m:r>
                      </m:sub>
                    </m:sSub>
                  </m:oMath>
                </a14:m>
                <a:r>
                  <a:rPr lang="es-CL" sz="2000" dirty="0"/>
                  <a:t> </a:t>
                </a:r>
              </a:p>
              <a:p>
                <a:pPr algn="just"/>
                <a:r>
                  <a:rPr lang="es-CL" dirty="0"/>
                  <a:t>Eje X: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1</m:t>
                        </m:r>
                      </m:sub>
                    </m:sSub>
                    <m:r>
                      <a:rPr lang="es-ES" i="1">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2</m:t>
                        </m:r>
                      </m:sub>
                    </m:sSub>
                    <m:r>
                      <a:rPr lang="es-ES" i="1">
                        <a:latin typeface="Cambria Math" panose="02040503050406030204" pitchFamily="18" charset="0"/>
                      </a:rPr>
                      <m:t>,</m:t>
                    </m:r>
                  </m:oMath>
                </a14:m>
                <a:r>
                  <a:rPr lang="es-CL" dirty="0"/>
                  <a:t>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3,…</m:t>
                        </m:r>
                      </m:sub>
                    </m:sSub>
                  </m:oMath>
                </a14:m>
                <a:r>
                  <a:rPr lang="es-CL" dirty="0"/>
                  <a:t> </a:t>
                </a:r>
                <a14:m>
                  <m:oMath xmlns:m="http://schemas.openxmlformats.org/officeDocument/2006/math">
                    <m:sSub>
                      <m:sSubPr>
                        <m:ctrlPr>
                          <a:rPr lang="es-CL" i="1">
                            <a:latin typeface="Cambria Math" panose="02040503050406030204" pitchFamily="18" charset="0"/>
                          </a:rPr>
                        </m:ctrlPr>
                      </m:sSubPr>
                      <m:e>
                        <m:r>
                          <a:rPr lang="es-ES" i="1">
                            <a:latin typeface="Cambria Math" panose="02040503050406030204" pitchFamily="18" charset="0"/>
                          </a:rPr>
                          <m:t>𝑡</m:t>
                        </m:r>
                      </m:e>
                      <m:sub>
                        <m:r>
                          <a:rPr lang="es-ES" i="1">
                            <a:latin typeface="Cambria Math" panose="02040503050406030204" pitchFamily="18" charset="0"/>
                          </a:rPr>
                          <m:t>𝑛</m:t>
                        </m:r>
                      </m:sub>
                    </m:sSub>
                  </m:oMath>
                </a14:m>
                <a:endParaRPr lang="es-CL" dirty="0"/>
              </a:p>
            </p:txBody>
          </p:sp>
        </mc:Choice>
        <mc:Fallback xmlns="">
          <p:sp>
            <p:nvSpPr>
              <p:cNvPr id="23" name="Rectángulo 22">
                <a:extLst>
                  <a:ext uri="{FF2B5EF4-FFF2-40B4-BE49-F238E27FC236}">
                    <a16:creationId xmlns:a16="http://schemas.microsoft.com/office/drawing/2014/main" id="{B0DECB7D-81D4-2140-89BE-43CE809D5B15}"/>
                  </a:ext>
                </a:extLst>
              </p:cNvPr>
              <p:cNvSpPr>
                <a:spLocks noRot="1" noChangeAspect="1" noMove="1" noResize="1" noEditPoints="1" noAdjustHandles="1" noChangeArrowheads="1" noChangeShapeType="1" noTextEdit="1"/>
              </p:cNvSpPr>
              <p:nvPr/>
            </p:nvSpPr>
            <p:spPr>
              <a:xfrm>
                <a:off x="2573381" y="4687493"/>
                <a:ext cx="2520283" cy="979692"/>
              </a:xfrm>
              <a:prstGeom prst="rect">
                <a:avLst/>
              </a:prstGeom>
              <a:blipFill>
                <a:blip r:embed="rId6"/>
                <a:stretch>
                  <a:fillRect l="-2010" t="-3896" b="-9091"/>
                </a:stretch>
              </a:blipFill>
            </p:spPr>
            <p:txBody>
              <a:bodyPr/>
              <a:lstStyle/>
              <a:p>
                <a:r>
                  <a:rPr lang="es-CL">
                    <a:noFill/>
                  </a:rPr>
                  <a:t> </a:t>
                </a:r>
              </a:p>
            </p:txBody>
          </p:sp>
        </mc:Fallback>
      </mc:AlternateContent>
    </p:spTree>
    <p:extLst>
      <p:ext uri="{BB962C8B-B14F-4D97-AF65-F5344CB8AC3E}">
        <p14:creationId xmlns:p14="http://schemas.microsoft.com/office/powerpoint/2010/main" val="338858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77C55C-1942-2B45-A4C0-136AA0E7B0F7}"/>
              </a:ext>
            </a:extLst>
          </p:cNvPr>
          <p:cNvPicPr>
            <a:picLocks noChangeAspect="1"/>
          </p:cNvPicPr>
          <p:nvPr/>
        </p:nvPicPr>
        <p:blipFill>
          <a:blip r:embed="rId2"/>
          <a:stretch>
            <a:fillRect/>
          </a:stretch>
        </p:blipFill>
        <p:spPr>
          <a:xfrm>
            <a:off x="8826500" y="4370764"/>
            <a:ext cx="2384552" cy="874336"/>
          </a:xfrm>
          <a:prstGeom prst="rect">
            <a:avLst/>
          </a:prstGeom>
        </p:spPr>
      </p:pic>
    </p:spTree>
    <p:extLst>
      <p:ext uri="{BB962C8B-B14F-4D97-AF65-F5344CB8AC3E}">
        <p14:creationId xmlns:p14="http://schemas.microsoft.com/office/powerpoint/2010/main" val="373629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9" y="658912"/>
            <a:ext cx="8738726" cy="594853"/>
          </a:xfrm>
        </p:spPr>
        <p:txBody>
          <a:bodyPr/>
          <a:lstStyle/>
          <a:p>
            <a:pPr algn="r"/>
            <a:r>
              <a:rPr lang="es-CL" dirty="0">
                <a:solidFill>
                  <a:schemeClr val="accent6">
                    <a:lumMod val="50000"/>
                  </a:schemeClr>
                </a:solidFill>
              </a:rPr>
              <a:t>Áreas de aplicación</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162507" y="1104183"/>
            <a:ext cx="8738726" cy="512780"/>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L" dirty="0"/>
              <a:t>Algunas de las áreas de aplicación de Series de Tiempo son:</a:t>
            </a:r>
          </a:p>
          <a:p>
            <a:br>
              <a:rPr lang="es-CL" dirty="0"/>
            </a:br>
            <a:endParaRPr lang="es-ES_tradnl" b="1" dirty="0">
              <a:solidFill>
                <a:schemeClr val="accent6">
                  <a:lumMod val="50000"/>
                </a:schemeClr>
              </a:solidFill>
            </a:endParaRPr>
          </a:p>
        </p:txBody>
      </p:sp>
      <p:sp>
        <p:nvSpPr>
          <p:cNvPr id="6" name="Rectángulo redondeado 5">
            <a:extLst>
              <a:ext uri="{FF2B5EF4-FFF2-40B4-BE49-F238E27FC236}">
                <a16:creationId xmlns:a16="http://schemas.microsoft.com/office/drawing/2014/main" id="{CFE7BC9E-08D6-EC4D-ACCE-8A1FF95E9821}"/>
              </a:ext>
            </a:extLst>
          </p:cNvPr>
          <p:cNvSpPr/>
          <p:nvPr/>
        </p:nvSpPr>
        <p:spPr>
          <a:xfrm>
            <a:off x="2966224" y="1984909"/>
            <a:ext cx="2007220" cy="90324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Económicas</a:t>
            </a:r>
            <a:endParaRPr lang="es-CL" b="1" dirty="0">
              <a:solidFill>
                <a:schemeClr val="accent6">
                  <a:lumMod val="50000"/>
                </a:schemeClr>
              </a:solidFill>
            </a:endParaRPr>
          </a:p>
        </p:txBody>
      </p:sp>
      <p:sp>
        <p:nvSpPr>
          <p:cNvPr id="8" name="Rectángulo redondeado 7">
            <a:extLst>
              <a:ext uri="{FF2B5EF4-FFF2-40B4-BE49-F238E27FC236}">
                <a16:creationId xmlns:a16="http://schemas.microsoft.com/office/drawing/2014/main" id="{C0785461-CCD2-A24B-AD64-471AC6785F68}"/>
              </a:ext>
            </a:extLst>
          </p:cNvPr>
          <p:cNvSpPr/>
          <p:nvPr/>
        </p:nvSpPr>
        <p:spPr>
          <a:xfrm>
            <a:off x="2966224" y="3462488"/>
            <a:ext cx="2007220" cy="90324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accent6">
                    <a:lumMod val="50000"/>
                  </a:schemeClr>
                </a:solidFill>
              </a:rPr>
              <a:t>Fisicas</a:t>
            </a:r>
            <a:endParaRPr lang="es-CL" dirty="0"/>
          </a:p>
        </p:txBody>
      </p:sp>
      <p:sp>
        <p:nvSpPr>
          <p:cNvPr id="9" name="Rectángulo redondeado 8">
            <a:extLst>
              <a:ext uri="{FF2B5EF4-FFF2-40B4-BE49-F238E27FC236}">
                <a16:creationId xmlns:a16="http://schemas.microsoft.com/office/drawing/2014/main" id="{DC56F48E-9960-B14E-935A-9F2DAFB37BC6}"/>
              </a:ext>
            </a:extLst>
          </p:cNvPr>
          <p:cNvSpPr/>
          <p:nvPr/>
        </p:nvSpPr>
        <p:spPr>
          <a:xfrm>
            <a:off x="2966224" y="4897554"/>
            <a:ext cx="2007220" cy="90324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accent6">
                    <a:lumMod val="50000"/>
                  </a:schemeClr>
                </a:solidFill>
              </a:rPr>
              <a:t>Social</a:t>
            </a:r>
            <a:endParaRPr lang="es-CL" dirty="0"/>
          </a:p>
        </p:txBody>
      </p:sp>
      <p:sp>
        <p:nvSpPr>
          <p:cNvPr id="10" name="Rectángulo redondeado 9">
            <a:extLst>
              <a:ext uri="{FF2B5EF4-FFF2-40B4-BE49-F238E27FC236}">
                <a16:creationId xmlns:a16="http://schemas.microsoft.com/office/drawing/2014/main" id="{EA8AF15F-D780-6547-A448-1B5B01889241}"/>
              </a:ext>
            </a:extLst>
          </p:cNvPr>
          <p:cNvSpPr/>
          <p:nvPr/>
        </p:nvSpPr>
        <p:spPr>
          <a:xfrm>
            <a:off x="2810107" y="1784187"/>
            <a:ext cx="6924908" cy="133814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BA783858-55A4-0647-B129-AA65B8A81B49}"/>
              </a:ext>
            </a:extLst>
          </p:cNvPr>
          <p:cNvSpPr/>
          <p:nvPr/>
        </p:nvSpPr>
        <p:spPr>
          <a:xfrm>
            <a:off x="4973444" y="1984909"/>
            <a:ext cx="4616605" cy="923330"/>
          </a:xfrm>
          <a:prstGeom prst="rect">
            <a:avLst/>
          </a:prstGeom>
        </p:spPr>
        <p:txBody>
          <a:bodyPr wrap="square">
            <a:spAutoFit/>
          </a:bodyPr>
          <a:lstStyle/>
          <a:p>
            <a:pPr marL="800100" lvl="1" indent="-342900" algn="just">
              <a:buFont typeface="Arial" panose="020B0604020202020204" pitchFamily="34" charset="0"/>
              <a:buChar char="•"/>
            </a:pPr>
            <a:r>
              <a:rPr lang="es-CL" dirty="0"/>
              <a:t>Ventas de una empresa</a:t>
            </a:r>
          </a:p>
          <a:p>
            <a:pPr marL="800100" lvl="1" indent="-342900" algn="just">
              <a:buFont typeface="Arial" panose="020B0604020202020204" pitchFamily="34" charset="0"/>
              <a:buChar char="•"/>
            </a:pPr>
            <a:r>
              <a:rPr lang="es-CL" dirty="0"/>
              <a:t>Consumo de cierto producto</a:t>
            </a:r>
          </a:p>
          <a:p>
            <a:pPr marL="800100" lvl="1" indent="-342900" algn="just">
              <a:buFont typeface="Arial" panose="020B0604020202020204" pitchFamily="34" charset="0"/>
              <a:buChar char="•"/>
            </a:pPr>
            <a:r>
              <a:rPr lang="es-CL" dirty="0"/>
              <a:t>Evolución de los tipos de interés, etc. </a:t>
            </a:r>
          </a:p>
        </p:txBody>
      </p:sp>
      <p:sp>
        <p:nvSpPr>
          <p:cNvPr id="13" name="Rectángulo redondeado 12">
            <a:extLst>
              <a:ext uri="{FF2B5EF4-FFF2-40B4-BE49-F238E27FC236}">
                <a16:creationId xmlns:a16="http://schemas.microsoft.com/office/drawing/2014/main" id="{8CD700EE-02B1-EC40-A3E9-FD44F9D6C83F}"/>
              </a:ext>
            </a:extLst>
          </p:cNvPr>
          <p:cNvSpPr/>
          <p:nvPr/>
        </p:nvSpPr>
        <p:spPr>
          <a:xfrm>
            <a:off x="2810107" y="3245040"/>
            <a:ext cx="6924908" cy="133814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1DF9226C-1E0B-6F46-8DAA-7BAFB96FA36F}"/>
              </a:ext>
            </a:extLst>
          </p:cNvPr>
          <p:cNvSpPr/>
          <p:nvPr/>
        </p:nvSpPr>
        <p:spPr>
          <a:xfrm>
            <a:off x="4973444" y="3609632"/>
            <a:ext cx="4616605" cy="923330"/>
          </a:xfrm>
          <a:prstGeom prst="rect">
            <a:avLst/>
          </a:prstGeom>
        </p:spPr>
        <p:txBody>
          <a:bodyPr wrap="square">
            <a:spAutoFit/>
          </a:bodyPr>
          <a:lstStyle/>
          <a:p>
            <a:pPr marL="800100" lvl="1" indent="-342900" algn="just">
              <a:buFont typeface="Arial" panose="020B0604020202020204" pitchFamily="34" charset="0"/>
              <a:buChar char="•"/>
            </a:pPr>
            <a:r>
              <a:rPr lang="es-CL" dirty="0"/>
              <a:t>Evolución del caudal de un río</a:t>
            </a:r>
          </a:p>
          <a:p>
            <a:pPr marL="800100" lvl="1" indent="-342900" algn="just">
              <a:buFont typeface="Arial" panose="020B0604020202020204" pitchFamily="34" charset="0"/>
              <a:buChar char="•"/>
            </a:pPr>
            <a:r>
              <a:rPr lang="es-CL" dirty="0"/>
              <a:t>Temperatura de una región, etc.</a:t>
            </a:r>
          </a:p>
          <a:p>
            <a:pPr lvl="1" algn="just"/>
            <a:endParaRPr lang="es-CL" dirty="0"/>
          </a:p>
        </p:txBody>
      </p:sp>
      <p:sp>
        <p:nvSpPr>
          <p:cNvPr id="15" name="Rectángulo redondeado 14">
            <a:extLst>
              <a:ext uri="{FF2B5EF4-FFF2-40B4-BE49-F238E27FC236}">
                <a16:creationId xmlns:a16="http://schemas.microsoft.com/office/drawing/2014/main" id="{CC8CA447-EDA4-5443-A4C7-D3204C5F3D85}"/>
              </a:ext>
            </a:extLst>
          </p:cNvPr>
          <p:cNvSpPr/>
          <p:nvPr/>
        </p:nvSpPr>
        <p:spPr>
          <a:xfrm>
            <a:off x="2810107" y="4719264"/>
            <a:ext cx="6924908" cy="133814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5A1DE96E-D78A-BC4C-BE40-73906256B9A2}"/>
              </a:ext>
            </a:extLst>
          </p:cNvPr>
          <p:cNvSpPr/>
          <p:nvPr/>
        </p:nvSpPr>
        <p:spPr>
          <a:xfrm>
            <a:off x="4876800" y="4926672"/>
            <a:ext cx="4858215" cy="923330"/>
          </a:xfrm>
          <a:prstGeom prst="rect">
            <a:avLst/>
          </a:prstGeom>
        </p:spPr>
        <p:txBody>
          <a:bodyPr wrap="square">
            <a:spAutoFit/>
          </a:bodyPr>
          <a:lstStyle/>
          <a:p>
            <a:pPr marL="800100" lvl="1" indent="-342900" algn="just">
              <a:buFont typeface="Arial" panose="020B0604020202020204" pitchFamily="34" charset="0"/>
              <a:buChar char="•"/>
            </a:pPr>
            <a:r>
              <a:rPr lang="es-CL" dirty="0"/>
              <a:t>Número de habitantes de un país</a:t>
            </a:r>
          </a:p>
          <a:p>
            <a:pPr marL="800100" lvl="1" indent="-342900" algn="just">
              <a:buFont typeface="Arial" panose="020B0604020202020204" pitchFamily="34" charset="0"/>
              <a:buChar char="•"/>
            </a:pPr>
            <a:r>
              <a:rPr lang="es-CL" dirty="0"/>
              <a:t>Número de alumnos matriculados.</a:t>
            </a:r>
          </a:p>
          <a:p>
            <a:pPr marL="800100" lvl="1" indent="-342900" algn="just">
              <a:buFont typeface="Arial" panose="020B0604020202020204" pitchFamily="34" charset="0"/>
              <a:buChar char="•"/>
            </a:pPr>
            <a:r>
              <a:rPr lang="es-CL" dirty="0"/>
              <a:t>Votos a un partido, etc.</a:t>
            </a:r>
          </a:p>
        </p:txBody>
      </p:sp>
    </p:spTree>
    <p:extLst>
      <p:ext uri="{BB962C8B-B14F-4D97-AF65-F5344CB8AC3E}">
        <p14:creationId xmlns:p14="http://schemas.microsoft.com/office/powerpoint/2010/main" val="2495906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Objetivo del módulo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336692" y="2206524"/>
            <a:ext cx="8301038" cy="2215991"/>
          </a:xfrm>
          <a:prstGeom prst="rect">
            <a:avLst/>
          </a:prstGeom>
        </p:spPr>
        <p:txBody>
          <a:bodyPr wrap="square">
            <a:spAutoFit/>
          </a:bodyPr>
          <a:lstStyle/>
          <a:p>
            <a:pPr algn="just"/>
            <a:r>
              <a:rPr lang="es-CL" sz="2000" dirty="0"/>
              <a:t>El objetivo de los métodos de serie de tiempo es descubrir un patrón en los datos históricos y luego extrapolarlo hacia el futuro; el pronóstico se basa solo en valores pasados de la variable que tratamos de pronosticar o en errores pasados. </a:t>
            </a:r>
          </a:p>
          <a:p>
            <a:endParaRPr lang="es-CL" dirty="0"/>
          </a:p>
          <a:p>
            <a:pPr algn="just"/>
            <a:r>
              <a:rPr lang="es-CL" sz="2000" dirty="0"/>
              <a:t>En este curso se explican dos métodos de series de tiempo: </a:t>
            </a:r>
            <a:r>
              <a:rPr lang="es-CL" sz="2000" b="1" dirty="0"/>
              <a:t>suavización </a:t>
            </a:r>
            <a:r>
              <a:rPr lang="es-CL" sz="2000" dirty="0"/>
              <a:t>(promedios móviles y suavización exponencial), </a:t>
            </a:r>
            <a:r>
              <a:rPr lang="es-CL" sz="2000" b="1" dirty="0"/>
              <a:t>proyección de tendencias.</a:t>
            </a:r>
            <a:endParaRPr lang="es-CL" sz="2000" dirty="0"/>
          </a:p>
        </p:txBody>
      </p:sp>
    </p:spTree>
    <p:extLst>
      <p:ext uri="{BB962C8B-B14F-4D97-AF65-F5344CB8AC3E}">
        <p14:creationId xmlns:p14="http://schemas.microsoft.com/office/powerpoint/2010/main" val="22277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Componentes de una serie temporal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646331"/>
          </a:xfrm>
          <a:prstGeom prst="rect">
            <a:avLst/>
          </a:prstGeom>
        </p:spPr>
        <p:txBody>
          <a:bodyPr wrap="square">
            <a:spAutoFit/>
          </a:bodyPr>
          <a:lstStyle/>
          <a:p>
            <a:pPr algn="just"/>
            <a:r>
              <a:rPr lang="es-CL" dirty="0"/>
              <a:t>Sea  </a:t>
            </a:r>
            <a:r>
              <a:rPr lang="es-CL" b="1" dirty="0">
                <a:solidFill>
                  <a:schemeClr val="accent6">
                    <a:lumMod val="50000"/>
                  </a:schemeClr>
                </a:solidFill>
              </a:rPr>
              <a:t>Y</a:t>
            </a:r>
            <a:r>
              <a:rPr lang="es-CL" b="1" baseline="-25000" dirty="0">
                <a:solidFill>
                  <a:schemeClr val="accent6">
                    <a:lumMod val="50000"/>
                  </a:schemeClr>
                </a:solidFill>
              </a:rPr>
              <a:t>t</a:t>
            </a:r>
            <a:r>
              <a:rPr lang="es-CL" dirty="0"/>
              <a:t>, una serie temporal, en ella se puden encontrar (porqur no siempre existen) cuatro componentes:</a:t>
            </a:r>
          </a:p>
        </p:txBody>
      </p:sp>
      <p:sp>
        <p:nvSpPr>
          <p:cNvPr id="3" name="Rectángulo 2">
            <a:extLst>
              <a:ext uri="{FF2B5EF4-FFF2-40B4-BE49-F238E27FC236}">
                <a16:creationId xmlns:a16="http://schemas.microsoft.com/office/drawing/2014/main" id="{B7162DB8-2BA4-0B40-9D90-E5BDE4D26AEE}"/>
              </a:ext>
            </a:extLst>
          </p:cNvPr>
          <p:cNvSpPr/>
          <p:nvPr/>
        </p:nvSpPr>
        <p:spPr>
          <a:xfrm>
            <a:off x="4519963" y="2142916"/>
            <a:ext cx="6311587" cy="923330"/>
          </a:xfrm>
          <a:prstGeom prst="rect">
            <a:avLst/>
          </a:prstGeom>
        </p:spPr>
        <p:txBody>
          <a:bodyPr wrap="square">
            <a:spAutoFit/>
          </a:bodyPr>
          <a:lstStyle/>
          <a:p>
            <a:pPr algn="just"/>
            <a:r>
              <a:rPr lang="es-CL" dirty="0"/>
              <a:t>Representa el comportamiento predominante de la serie. Esta puede ser definida vagamente como el cambio de la media a lo largo de un extenso período de tiempo.</a:t>
            </a:r>
            <a:endParaRPr lang="es-CL" dirty="0">
              <a:effectLst/>
            </a:endParaRPr>
          </a:p>
        </p:txBody>
      </p:sp>
      <p:sp>
        <p:nvSpPr>
          <p:cNvPr id="6" name="Rectángulo redondeado 5">
            <a:extLst>
              <a:ext uri="{FF2B5EF4-FFF2-40B4-BE49-F238E27FC236}">
                <a16:creationId xmlns:a16="http://schemas.microsoft.com/office/drawing/2014/main" id="{7752A380-A230-E646-A4EB-276EEBD0886B}"/>
              </a:ext>
            </a:extLst>
          </p:cNvPr>
          <p:cNvSpPr/>
          <p:nvPr/>
        </p:nvSpPr>
        <p:spPr>
          <a:xfrm>
            <a:off x="2407002" y="2230570"/>
            <a:ext cx="2007220" cy="810467"/>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Tendencia (T)</a:t>
            </a:r>
            <a:endParaRPr lang="es-CL" b="1" dirty="0">
              <a:solidFill>
                <a:schemeClr val="accent6">
                  <a:lumMod val="50000"/>
                </a:schemeClr>
              </a:solidFill>
            </a:endParaRPr>
          </a:p>
        </p:txBody>
      </p:sp>
      <p:sp>
        <p:nvSpPr>
          <p:cNvPr id="8" name="Rectángulo redondeado 7">
            <a:extLst>
              <a:ext uri="{FF2B5EF4-FFF2-40B4-BE49-F238E27FC236}">
                <a16:creationId xmlns:a16="http://schemas.microsoft.com/office/drawing/2014/main" id="{536E4BE4-1848-304B-83A9-8D1884CA9917}"/>
              </a:ext>
            </a:extLst>
          </p:cNvPr>
          <p:cNvSpPr/>
          <p:nvPr/>
        </p:nvSpPr>
        <p:spPr>
          <a:xfrm>
            <a:off x="2452438" y="3217955"/>
            <a:ext cx="2007220" cy="82751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Estacionalidad (E)</a:t>
            </a:r>
            <a:endParaRPr lang="es-CL" b="1" dirty="0">
              <a:solidFill>
                <a:schemeClr val="accent6">
                  <a:lumMod val="50000"/>
                </a:schemeClr>
              </a:solidFill>
            </a:endParaRPr>
          </a:p>
        </p:txBody>
      </p:sp>
      <p:sp>
        <p:nvSpPr>
          <p:cNvPr id="9" name="Rectángulo redondeado 8">
            <a:extLst>
              <a:ext uri="{FF2B5EF4-FFF2-40B4-BE49-F238E27FC236}">
                <a16:creationId xmlns:a16="http://schemas.microsoft.com/office/drawing/2014/main" id="{13BA6D54-F896-F346-8840-F7E467FB4667}"/>
              </a:ext>
            </a:extLst>
          </p:cNvPr>
          <p:cNvSpPr/>
          <p:nvPr/>
        </p:nvSpPr>
        <p:spPr>
          <a:xfrm>
            <a:off x="2452438" y="4257359"/>
            <a:ext cx="2007220" cy="771293"/>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Cíclos (C)</a:t>
            </a:r>
            <a:endParaRPr lang="es-CL" b="1" dirty="0">
              <a:solidFill>
                <a:schemeClr val="accent6">
                  <a:lumMod val="50000"/>
                </a:schemeClr>
              </a:solidFill>
            </a:endParaRPr>
          </a:p>
        </p:txBody>
      </p:sp>
      <p:sp>
        <p:nvSpPr>
          <p:cNvPr id="10" name="Rectángulo redondeado 9">
            <a:extLst>
              <a:ext uri="{FF2B5EF4-FFF2-40B4-BE49-F238E27FC236}">
                <a16:creationId xmlns:a16="http://schemas.microsoft.com/office/drawing/2014/main" id="{F4349CD8-F915-114A-901A-00DE58D08C0F}"/>
              </a:ext>
            </a:extLst>
          </p:cNvPr>
          <p:cNvSpPr/>
          <p:nvPr/>
        </p:nvSpPr>
        <p:spPr>
          <a:xfrm>
            <a:off x="2452438" y="5232635"/>
            <a:ext cx="2007220" cy="799902"/>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Aleatorio(A)</a:t>
            </a:r>
            <a:endParaRPr lang="es-CL" b="1" dirty="0">
              <a:solidFill>
                <a:schemeClr val="accent6">
                  <a:lumMod val="50000"/>
                </a:schemeClr>
              </a:solidFill>
            </a:endParaRPr>
          </a:p>
        </p:txBody>
      </p:sp>
      <p:sp>
        <p:nvSpPr>
          <p:cNvPr id="5" name="Rectángulo 4">
            <a:extLst>
              <a:ext uri="{FF2B5EF4-FFF2-40B4-BE49-F238E27FC236}">
                <a16:creationId xmlns:a16="http://schemas.microsoft.com/office/drawing/2014/main" id="{EB0611B8-8338-0649-915A-895B57514512}"/>
              </a:ext>
            </a:extLst>
          </p:cNvPr>
          <p:cNvSpPr/>
          <p:nvPr/>
        </p:nvSpPr>
        <p:spPr>
          <a:xfrm>
            <a:off x="4541730" y="3149862"/>
            <a:ext cx="6346408" cy="923330"/>
          </a:xfrm>
          <a:prstGeom prst="rect">
            <a:avLst/>
          </a:prstGeom>
        </p:spPr>
        <p:txBody>
          <a:bodyPr wrap="square">
            <a:spAutoFit/>
          </a:bodyPr>
          <a:lstStyle/>
          <a:p>
            <a:pPr algn="just"/>
            <a:r>
              <a:rPr lang="es-CL" dirty="0"/>
              <a:t>Movimiento periódico que se producen dentro de un periodo corto y conocido. Este componente está determinado, por ejemplo, por factores institucionales y climáticos. </a:t>
            </a:r>
            <a:endParaRPr lang="es-CL" dirty="0">
              <a:effectLst/>
            </a:endParaRPr>
          </a:p>
        </p:txBody>
      </p:sp>
      <p:sp>
        <p:nvSpPr>
          <p:cNvPr id="11" name="Rectángulo 10">
            <a:extLst>
              <a:ext uri="{FF2B5EF4-FFF2-40B4-BE49-F238E27FC236}">
                <a16:creationId xmlns:a16="http://schemas.microsoft.com/office/drawing/2014/main" id="{3BD00688-471E-2540-996B-6A729D91F275}"/>
              </a:ext>
            </a:extLst>
          </p:cNvPr>
          <p:cNvSpPr/>
          <p:nvPr/>
        </p:nvSpPr>
        <p:spPr>
          <a:xfrm>
            <a:off x="4576549" y="4173880"/>
            <a:ext cx="6311589" cy="923330"/>
          </a:xfrm>
          <a:prstGeom prst="rect">
            <a:avLst/>
          </a:prstGeom>
        </p:spPr>
        <p:txBody>
          <a:bodyPr wrap="square">
            <a:spAutoFit/>
          </a:bodyPr>
          <a:lstStyle/>
          <a:p>
            <a:pPr algn="just"/>
            <a:r>
              <a:rPr lang="es-CL" dirty="0"/>
              <a:t>Caracterizado por oscilaciones alrededor de la tendencia con una larga duración, y sus factores no son claros. Por ejemplo, fenómenos climáticos, que tienen ciclos que duran varios años. </a:t>
            </a:r>
            <a:endParaRPr lang="es-CL" dirty="0">
              <a:effectLst/>
            </a:endParaRPr>
          </a:p>
        </p:txBody>
      </p:sp>
      <p:sp>
        <p:nvSpPr>
          <p:cNvPr id="12" name="Rectángulo 11">
            <a:extLst>
              <a:ext uri="{FF2B5EF4-FFF2-40B4-BE49-F238E27FC236}">
                <a16:creationId xmlns:a16="http://schemas.microsoft.com/office/drawing/2014/main" id="{0B33D543-0309-F840-BE99-20A61AC27FA4}"/>
              </a:ext>
            </a:extLst>
          </p:cNvPr>
          <p:cNvSpPr/>
          <p:nvPr/>
        </p:nvSpPr>
        <p:spPr>
          <a:xfrm>
            <a:off x="4627756" y="5241976"/>
            <a:ext cx="6260382" cy="923330"/>
          </a:xfrm>
          <a:prstGeom prst="rect">
            <a:avLst/>
          </a:prstGeom>
        </p:spPr>
        <p:txBody>
          <a:bodyPr wrap="square">
            <a:spAutoFit/>
          </a:bodyPr>
          <a:lstStyle/>
          <a:p>
            <a:pPr algn="just"/>
            <a:r>
              <a:rPr lang="es-CL" dirty="0"/>
              <a:t>Son movimientos erráticos que no siguen un patrón específico y que obedecen a causas diversas. Este componente es prácticamente impredecible. </a:t>
            </a:r>
            <a:endParaRPr lang="es-CL" dirty="0">
              <a:effectLst/>
            </a:endParaRPr>
          </a:p>
        </p:txBody>
      </p:sp>
      <p:sp>
        <p:nvSpPr>
          <p:cNvPr id="13" name="Rectángulo redondeado 12">
            <a:extLst>
              <a:ext uri="{FF2B5EF4-FFF2-40B4-BE49-F238E27FC236}">
                <a16:creationId xmlns:a16="http://schemas.microsoft.com/office/drawing/2014/main" id="{0BE25162-118D-6743-81B5-E8C26710D2C4}"/>
              </a:ext>
            </a:extLst>
          </p:cNvPr>
          <p:cNvSpPr/>
          <p:nvPr/>
        </p:nvSpPr>
        <p:spPr>
          <a:xfrm>
            <a:off x="2336692" y="2142916"/>
            <a:ext cx="8551446" cy="962342"/>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redondeado 14">
            <a:extLst>
              <a:ext uri="{FF2B5EF4-FFF2-40B4-BE49-F238E27FC236}">
                <a16:creationId xmlns:a16="http://schemas.microsoft.com/office/drawing/2014/main" id="{1E25502A-8C53-1943-9C10-A4B98D9DB9E2}"/>
              </a:ext>
            </a:extLst>
          </p:cNvPr>
          <p:cNvSpPr/>
          <p:nvPr/>
        </p:nvSpPr>
        <p:spPr>
          <a:xfrm>
            <a:off x="2336692" y="3145274"/>
            <a:ext cx="8551446" cy="962342"/>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redondeado 15">
            <a:extLst>
              <a:ext uri="{FF2B5EF4-FFF2-40B4-BE49-F238E27FC236}">
                <a16:creationId xmlns:a16="http://schemas.microsoft.com/office/drawing/2014/main" id="{4DD619EB-720D-DB4A-A966-9902252F90A9}"/>
              </a:ext>
            </a:extLst>
          </p:cNvPr>
          <p:cNvSpPr/>
          <p:nvPr/>
        </p:nvSpPr>
        <p:spPr>
          <a:xfrm>
            <a:off x="2344129" y="4157571"/>
            <a:ext cx="8551446" cy="962342"/>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redondeado 16">
            <a:extLst>
              <a:ext uri="{FF2B5EF4-FFF2-40B4-BE49-F238E27FC236}">
                <a16:creationId xmlns:a16="http://schemas.microsoft.com/office/drawing/2014/main" id="{5D30EA2C-C526-E045-9E45-7C1BADEA1865}"/>
              </a:ext>
            </a:extLst>
          </p:cNvPr>
          <p:cNvSpPr/>
          <p:nvPr/>
        </p:nvSpPr>
        <p:spPr>
          <a:xfrm>
            <a:off x="2344129" y="5159929"/>
            <a:ext cx="8551446" cy="962342"/>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37316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Componentes de una serie temporal</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p:pic>
        <p:nvPicPr>
          <p:cNvPr id="6" name="Imagen 5">
            <a:extLst>
              <a:ext uri="{FF2B5EF4-FFF2-40B4-BE49-F238E27FC236}">
                <a16:creationId xmlns:a16="http://schemas.microsoft.com/office/drawing/2014/main" id="{F0C71B55-1555-2A41-99B9-16CC01796E70}"/>
              </a:ext>
            </a:extLst>
          </p:cNvPr>
          <p:cNvPicPr>
            <a:picLocks noChangeAspect="1"/>
          </p:cNvPicPr>
          <p:nvPr/>
        </p:nvPicPr>
        <p:blipFill rotWithShape="1">
          <a:blip r:embed="rId2"/>
          <a:srcRect l="8987" r="30465" b="13930"/>
          <a:stretch/>
        </p:blipFill>
        <p:spPr>
          <a:xfrm>
            <a:off x="3780264" y="1670110"/>
            <a:ext cx="3546088" cy="3898109"/>
          </a:xfrm>
          <a:prstGeom prst="rect">
            <a:avLst/>
          </a:prstGeom>
        </p:spPr>
      </p:pic>
      <p:sp>
        <p:nvSpPr>
          <p:cNvPr id="7" name="Rectángulo 6">
            <a:extLst>
              <a:ext uri="{FF2B5EF4-FFF2-40B4-BE49-F238E27FC236}">
                <a16:creationId xmlns:a16="http://schemas.microsoft.com/office/drawing/2014/main" id="{2DC411E1-2E37-B74B-95DE-4B503D29F6D3}"/>
              </a:ext>
            </a:extLst>
          </p:cNvPr>
          <p:cNvSpPr/>
          <p:nvPr/>
        </p:nvSpPr>
        <p:spPr>
          <a:xfrm>
            <a:off x="4427034" y="4527395"/>
            <a:ext cx="3278459" cy="245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redondeado 8">
            <a:extLst>
              <a:ext uri="{FF2B5EF4-FFF2-40B4-BE49-F238E27FC236}">
                <a16:creationId xmlns:a16="http://schemas.microsoft.com/office/drawing/2014/main" id="{C9305DD8-9D70-714F-800F-569BC8FE06F8}"/>
              </a:ext>
            </a:extLst>
          </p:cNvPr>
          <p:cNvSpPr/>
          <p:nvPr/>
        </p:nvSpPr>
        <p:spPr>
          <a:xfrm>
            <a:off x="1871743" y="2206524"/>
            <a:ext cx="2053485" cy="3361695"/>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2000" b="1" dirty="0">
                <a:solidFill>
                  <a:schemeClr val="accent6">
                    <a:lumMod val="50000"/>
                  </a:schemeClr>
                </a:solidFill>
              </a:rPr>
              <a:t>Ejemplo gráfico de las componentes que están presentes en una serie temporal</a:t>
            </a:r>
            <a:endParaRPr lang="es-CL" b="1" dirty="0">
              <a:solidFill>
                <a:schemeClr val="accent6">
                  <a:lumMod val="50000"/>
                </a:schemeClr>
              </a:solidFill>
            </a:endParaRPr>
          </a:p>
        </p:txBody>
      </p:sp>
      <p:sp>
        <p:nvSpPr>
          <p:cNvPr id="8" name="Rectángulo 7">
            <a:extLst>
              <a:ext uri="{FF2B5EF4-FFF2-40B4-BE49-F238E27FC236}">
                <a16:creationId xmlns:a16="http://schemas.microsoft.com/office/drawing/2014/main" id="{C4E84F78-6355-764F-ACB8-0FFD8426D7B1}"/>
              </a:ext>
            </a:extLst>
          </p:cNvPr>
          <p:cNvSpPr/>
          <p:nvPr/>
        </p:nvSpPr>
        <p:spPr>
          <a:xfrm>
            <a:off x="7147932" y="2308302"/>
            <a:ext cx="289931" cy="1003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811980D8-E5AB-814E-8A6A-B01BCD79299D}"/>
              </a:ext>
            </a:extLst>
          </p:cNvPr>
          <p:cNvSpPr/>
          <p:nvPr/>
        </p:nvSpPr>
        <p:spPr>
          <a:xfrm>
            <a:off x="7225991" y="3477343"/>
            <a:ext cx="289931" cy="464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Llamada con línea 2 9">
            <a:extLst>
              <a:ext uri="{FF2B5EF4-FFF2-40B4-BE49-F238E27FC236}">
                <a16:creationId xmlns:a16="http://schemas.microsoft.com/office/drawing/2014/main" id="{786A58DC-E9FD-5A49-AE18-EE599D19595C}"/>
              </a:ext>
            </a:extLst>
          </p:cNvPr>
          <p:cNvSpPr/>
          <p:nvPr/>
        </p:nvSpPr>
        <p:spPr>
          <a:xfrm>
            <a:off x="8164216" y="1967160"/>
            <a:ext cx="2141313" cy="406696"/>
          </a:xfrm>
          <a:prstGeom prst="borderCallout2">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accent6">
                    <a:lumMod val="75000"/>
                  </a:schemeClr>
                </a:solidFill>
              </a:rPr>
              <a:t>Ciclo</a:t>
            </a:r>
          </a:p>
        </p:txBody>
      </p:sp>
      <p:sp>
        <p:nvSpPr>
          <p:cNvPr id="13" name="Llamada con línea 2 12">
            <a:extLst>
              <a:ext uri="{FF2B5EF4-FFF2-40B4-BE49-F238E27FC236}">
                <a16:creationId xmlns:a16="http://schemas.microsoft.com/office/drawing/2014/main" id="{DAD6D8AA-BEDE-F945-9A56-056E396516C9}"/>
              </a:ext>
            </a:extLst>
          </p:cNvPr>
          <p:cNvSpPr/>
          <p:nvPr/>
        </p:nvSpPr>
        <p:spPr>
          <a:xfrm>
            <a:off x="8164216" y="2810107"/>
            <a:ext cx="2141313" cy="406696"/>
          </a:xfrm>
          <a:prstGeom prst="borderCallout2">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accent6">
                    <a:lumMod val="75000"/>
                  </a:schemeClr>
                </a:solidFill>
              </a:rPr>
              <a:t>Patrón Estacional</a:t>
            </a:r>
          </a:p>
        </p:txBody>
      </p:sp>
      <p:sp>
        <p:nvSpPr>
          <p:cNvPr id="14" name="Llamada con línea 2 13">
            <a:extLst>
              <a:ext uri="{FF2B5EF4-FFF2-40B4-BE49-F238E27FC236}">
                <a16:creationId xmlns:a16="http://schemas.microsoft.com/office/drawing/2014/main" id="{FE17C345-F626-B148-A43F-22415DA43DD1}"/>
              </a:ext>
            </a:extLst>
          </p:cNvPr>
          <p:cNvSpPr/>
          <p:nvPr/>
        </p:nvSpPr>
        <p:spPr>
          <a:xfrm>
            <a:off x="8164215" y="3684023"/>
            <a:ext cx="2141313" cy="406696"/>
          </a:xfrm>
          <a:prstGeom prst="borderCallout2">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accent6">
                    <a:lumMod val="75000"/>
                  </a:schemeClr>
                </a:solidFill>
              </a:rPr>
              <a:t>Tendencia</a:t>
            </a:r>
          </a:p>
        </p:txBody>
      </p:sp>
      <p:sp>
        <p:nvSpPr>
          <p:cNvPr id="15" name="Llamada con línea 2 14">
            <a:extLst>
              <a:ext uri="{FF2B5EF4-FFF2-40B4-BE49-F238E27FC236}">
                <a16:creationId xmlns:a16="http://schemas.microsoft.com/office/drawing/2014/main" id="{B60E8CA6-987A-2640-9630-6B08C562F1D5}"/>
              </a:ext>
            </a:extLst>
          </p:cNvPr>
          <p:cNvSpPr/>
          <p:nvPr/>
        </p:nvSpPr>
        <p:spPr>
          <a:xfrm>
            <a:off x="8164214" y="4650058"/>
            <a:ext cx="2141313" cy="406696"/>
          </a:xfrm>
          <a:prstGeom prst="borderCallout2">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accent6">
                    <a:lumMod val="75000"/>
                  </a:schemeClr>
                </a:solidFill>
              </a:rPr>
              <a:t>Aleatorio</a:t>
            </a:r>
          </a:p>
        </p:txBody>
      </p:sp>
    </p:spTree>
    <p:extLst>
      <p:ext uri="{BB962C8B-B14F-4D97-AF65-F5344CB8AC3E}">
        <p14:creationId xmlns:p14="http://schemas.microsoft.com/office/powerpoint/2010/main" val="181237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Enfoque Clásico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280936" y="2170508"/>
                <a:ext cx="8301038" cy="2246769"/>
              </a:xfrm>
              <a:prstGeom prst="rect">
                <a:avLst/>
              </a:prstGeom>
            </p:spPr>
            <p:txBody>
              <a:bodyPr wrap="square">
                <a:spAutoFit/>
              </a:bodyPr>
              <a:lstStyle/>
              <a:p>
                <a:pPr algn="just"/>
                <a:r>
                  <a:rPr lang="es-CL" sz="2000" dirty="0"/>
                  <a:t>Un modelo clásico de series de tiempo, supone que la serie </a:t>
                </a:r>
                <a14:m>
                  <m:oMath xmlns:m="http://schemas.openxmlformats.org/officeDocument/2006/math">
                    <m:sSub>
                      <m:sSubPr>
                        <m:ctrlPr>
                          <a:rPr lang="es-CL" sz="2000" i="1" smtClean="0">
                            <a:latin typeface="Cambria Math" panose="02040503050406030204" pitchFamily="18" charset="0"/>
                          </a:rPr>
                        </m:ctrlPr>
                      </m:sSubPr>
                      <m:e>
                        <m:r>
                          <a:rPr lang="es-ES" sz="2000" b="0" i="1" smtClean="0">
                            <a:latin typeface="Cambria Math" panose="02040503050406030204" pitchFamily="18" charset="0"/>
                          </a:rPr>
                          <m:t>𝑌</m:t>
                        </m:r>
                      </m:e>
                      <m:sub>
                        <m:r>
                          <a:rPr lang="es-ES" sz="2000" b="0" i="1" smtClean="0">
                            <a:latin typeface="Cambria Math" panose="02040503050406030204" pitchFamily="18" charset="0"/>
                          </a:rPr>
                          <m:t>1</m:t>
                        </m:r>
                      </m:sub>
                    </m:sSub>
                    <m:r>
                      <a:rPr lang="es-ES" sz="2000" b="0" i="1" smtClean="0">
                        <a:latin typeface="Cambria Math" panose="02040503050406030204" pitchFamily="18" charset="0"/>
                      </a:rPr>
                      <m:t>,</m:t>
                    </m:r>
                    <m:sSub>
                      <m:sSubPr>
                        <m:ctrlPr>
                          <a:rPr lang="es-CL" sz="2000" i="1">
                            <a:latin typeface="Cambria Math" panose="02040503050406030204" pitchFamily="18" charset="0"/>
                          </a:rPr>
                        </m:ctrlPr>
                      </m:sSubPr>
                      <m:e>
                        <m:r>
                          <a:rPr lang="es-ES" sz="2000" i="1">
                            <a:latin typeface="Cambria Math" panose="02040503050406030204" pitchFamily="18" charset="0"/>
                          </a:rPr>
                          <m:t>𝑌</m:t>
                        </m:r>
                      </m:e>
                      <m:sub>
                        <m:r>
                          <a:rPr lang="es-ES" sz="2000" b="0" i="1" smtClean="0">
                            <a:latin typeface="Cambria Math" panose="02040503050406030204" pitchFamily="18" charset="0"/>
                          </a:rPr>
                          <m:t>2</m:t>
                        </m:r>
                      </m:sub>
                    </m:sSub>
                    <m:r>
                      <a:rPr lang="es-ES" sz="2000" i="1">
                        <a:latin typeface="Cambria Math" panose="02040503050406030204" pitchFamily="18" charset="0"/>
                      </a:rPr>
                      <m:t>,</m:t>
                    </m:r>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𝑌</m:t>
                        </m:r>
                      </m:e>
                      <m:sub>
                        <m:r>
                          <a:rPr lang="es-ES" sz="2000" b="0" i="1" smtClean="0">
                            <a:latin typeface="Cambria Math" panose="02040503050406030204" pitchFamily="18" charset="0"/>
                          </a:rPr>
                          <m:t>3</m:t>
                        </m:r>
                      </m:sub>
                    </m:sSub>
                    <m:r>
                      <a:rPr lang="es-ES" sz="2000" i="1">
                        <a:latin typeface="Cambria Math" panose="02040503050406030204" pitchFamily="18" charset="0"/>
                      </a:rPr>
                      <m:t>,</m:t>
                    </m:r>
                  </m:oMath>
                </a14:m>
                <a:r>
                  <a:rPr lang="es-CL" sz="2000" dirty="0"/>
                  <a:t>…, </a:t>
                </a:r>
                <a14:m>
                  <m:oMath xmlns:m="http://schemas.openxmlformats.org/officeDocument/2006/math">
                    <m:sSub>
                      <m:sSubPr>
                        <m:ctrlPr>
                          <a:rPr lang="es-CL" sz="2000" i="1">
                            <a:latin typeface="Cambria Math" panose="02040503050406030204" pitchFamily="18" charset="0"/>
                          </a:rPr>
                        </m:ctrlPr>
                      </m:sSubPr>
                      <m:e>
                        <m:r>
                          <a:rPr lang="es-ES" sz="2000" i="1">
                            <a:latin typeface="Cambria Math" panose="02040503050406030204" pitchFamily="18" charset="0"/>
                          </a:rPr>
                          <m:t>𝑌</m:t>
                        </m:r>
                      </m:e>
                      <m:sub>
                        <m:r>
                          <a:rPr lang="es-ES" sz="2000" b="0" i="1" smtClean="0">
                            <a:latin typeface="Cambria Math" panose="02040503050406030204" pitchFamily="18" charset="0"/>
                          </a:rPr>
                          <m:t>𝑇</m:t>
                        </m:r>
                      </m:sub>
                    </m:sSub>
                    <m:r>
                      <a:rPr lang="es-ES" sz="2000" i="1">
                        <a:latin typeface="Cambria Math" panose="02040503050406030204" pitchFamily="18" charset="0"/>
                      </a:rPr>
                      <m:t>,</m:t>
                    </m:r>
                  </m:oMath>
                </a14:m>
                <a:r>
                  <a:rPr lang="es-CL" sz="2000" dirty="0"/>
                  <a:t> puede ser expresada como suma o producto de sus tres componentes : </a:t>
                </a:r>
              </a:p>
              <a:p>
                <a:pPr algn="just"/>
                <a:endParaRPr lang="es-CL" sz="2000" dirty="0"/>
              </a:p>
              <a:p>
                <a:pPr marL="285750" indent="-285750" algn="just">
                  <a:buFont typeface="Arial" panose="020B0604020202020204" pitchFamily="34" charset="0"/>
                  <a:buChar char="•"/>
                </a:pPr>
                <a:r>
                  <a:rPr lang="es-CL" sz="2000" b="1" dirty="0">
                    <a:solidFill>
                      <a:schemeClr val="accent6">
                        <a:lumMod val="75000"/>
                      </a:schemeClr>
                    </a:solidFill>
                  </a:rPr>
                  <a:t>Modelo aditivo</a:t>
                </a:r>
                <a:r>
                  <a:rPr lang="es-CL" sz="2000" dirty="0"/>
                  <a:t>: </a:t>
                </a:r>
                <a14:m>
                  <m:oMath xmlns:m="http://schemas.openxmlformats.org/officeDocument/2006/math">
                    <m:r>
                      <a:rPr lang="es-ES" sz="2000" b="0" i="1" smtClean="0">
                        <a:latin typeface="Cambria Math" panose="02040503050406030204" pitchFamily="18" charset="0"/>
                      </a:rPr>
                      <m:t>𝑌</m:t>
                    </m:r>
                    <m:d>
                      <m:dPr>
                        <m:ctrlPr>
                          <a:rPr lang="es-ES" sz="2000" b="0" i="1" smtClean="0">
                            <a:latin typeface="Cambria Math" panose="02040503050406030204" pitchFamily="18" charset="0"/>
                          </a:rPr>
                        </m:ctrlPr>
                      </m:dPr>
                      <m:e>
                        <m:r>
                          <a:rPr lang="es-ES" sz="2000" b="0" i="1" smtClean="0">
                            <a:latin typeface="Cambria Math" panose="02040503050406030204" pitchFamily="18" charset="0"/>
                          </a:rPr>
                          <m:t>𝑡</m:t>
                        </m:r>
                      </m:e>
                    </m:d>
                    <m:r>
                      <a:rPr lang="es-ES" sz="2000" b="0" i="1" smtClean="0">
                        <a:latin typeface="Cambria Math" panose="02040503050406030204" pitchFamily="18" charset="0"/>
                      </a:rPr>
                      <m:t>=</m:t>
                    </m:r>
                    <m:r>
                      <a:rPr lang="es-ES" sz="2000" b="0" i="1" smtClean="0">
                        <a:latin typeface="Cambria Math" panose="02040503050406030204" pitchFamily="18" charset="0"/>
                      </a:rPr>
                      <m:t>𝑇</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b="0" i="1" smtClean="0">
                        <a:latin typeface="Cambria Math" panose="02040503050406030204" pitchFamily="18" charset="0"/>
                      </a:rPr>
                      <m:t>+</m:t>
                    </m:r>
                    <m:r>
                      <a:rPr lang="es-ES" sz="2000" b="0" i="1" smtClean="0">
                        <a:latin typeface="Cambria Math" panose="02040503050406030204" pitchFamily="18" charset="0"/>
                      </a:rPr>
                      <m:t>𝐸</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b="0" i="1" smtClean="0">
                        <a:latin typeface="Cambria Math" panose="02040503050406030204" pitchFamily="18" charset="0"/>
                      </a:rPr>
                      <m:t>+</m:t>
                    </m:r>
                    <m:r>
                      <a:rPr lang="es-ES" sz="2000" b="0" i="1" smtClean="0">
                        <a:latin typeface="Cambria Math" panose="02040503050406030204" pitchFamily="18" charset="0"/>
                      </a:rPr>
                      <m:t>𝐶</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b="0" i="1" smtClean="0">
                        <a:latin typeface="Cambria Math" panose="02040503050406030204" pitchFamily="18" charset="0"/>
                      </a:rPr>
                      <m:t>+</m:t>
                    </m:r>
                    <m:r>
                      <a:rPr lang="es-ES" sz="2000" b="0" i="1" smtClean="0">
                        <a:latin typeface="Cambria Math" panose="02040503050406030204" pitchFamily="18" charset="0"/>
                      </a:rPr>
                      <m:t>𝐴</m:t>
                    </m:r>
                    <m:d>
                      <m:dPr>
                        <m:ctrlPr>
                          <a:rPr lang="es-ES" sz="2000" i="1">
                            <a:latin typeface="Cambria Math" panose="02040503050406030204" pitchFamily="18" charset="0"/>
                          </a:rPr>
                        </m:ctrlPr>
                      </m:dPr>
                      <m:e>
                        <m:r>
                          <a:rPr lang="es-ES" sz="2000" i="1">
                            <a:latin typeface="Cambria Math" panose="02040503050406030204" pitchFamily="18" charset="0"/>
                          </a:rPr>
                          <m:t>𝑡</m:t>
                        </m:r>
                      </m:e>
                    </m:d>
                  </m:oMath>
                </a14:m>
                <a:endParaRPr lang="es-CL" sz="2000" dirty="0"/>
              </a:p>
              <a:p>
                <a:pPr marL="285750" indent="-285750" algn="just">
                  <a:buFont typeface="Arial" panose="020B0604020202020204" pitchFamily="34" charset="0"/>
                  <a:buChar char="•"/>
                </a:pPr>
                <a:endParaRPr lang="es-CL" sz="2000" dirty="0"/>
              </a:p>
              <a:p>
                <a:pPr marL="285750" indent="-285750" algn="just">
                  <a:buFont typeface="Arial" panose="020B0604020202020204" pitchFamily="34" charset="0"/>
                  <a:buChar char="•"/>
                </a:pPr>
                <a:r>
                  <a:rPr lang="es-CL" sz="2000" b="1" dirty="0">
                    <a:solidFill>
                      <a:schemeClr val="accent6">
                        <a:lumMod val="75000"/>
                      </a:schemeClr>
                    </a:solidFill>
                  </a:rPr>
                  <a:t>Modelo multiplicativo</a:t>
                </a:r>
                <a:r>
                  <a:rPr lang="es-CL" sz="2000" dirty="0"/>
                  <a:t>: </a:t>
                </a:r>
                <a14:m>
                  <m:oMath xmlns:m="http://schemas.openxmlformats.org/officeDocument/2006/math">
                    <m:r>
                      <a:rPr lang="es-ES" sz="2000" i="1">
                        <a:latin typeface="Cambria Math" panose="02040503050406030204" pitchFamily="18" charset="0"/>
                      </a:rPr>
                      <m:t>𝑌</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i="1">
                        <a:latin typeface="Cambria Math" panose="02040503050406030204" pitchFamily="18" charset="0"/>
                      </a:rPr>
                      <m:t>=</m:t>
                    </m:r>
                    <m:r>
                      <a:rPr lang="es-ES" sz="2000" i="1">
                        <a:latin typeface="Cambria Math" panose="02040503050406030204" pitchFamily="18" charset="0"/>
                      </a:rPr>
                      <m:t>𝑇</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b="0" i="1" smtClean="0">
                        <a:latin typeface="Cambria Math" panose="02040503050406030204" pitchFamily="18" charset="0"/>
                      </a:rPr>
                      <m:t>∗</m:t>
                    </m:r>
                    <m:r>
                      <a:rPr lang="es-ES" sz="2000" i="1">
                        <a:latin typeface="Cambria Math" panose="02040503050406030204" pitchFamily="18" charset="0"/>
                      </a:rPr>
                      <m:t>𝐸</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b="0" i="1" smtClean="0">
                        <a:latin typeface="Cambria Math" panose="02040503050406030204" pitchFamily="18" charset="0"/>
                      </a:rPr>
                      <m:t>∗</m:t>
                    </m:r>
                    <m:r>
                      <a:rPr lang="es-ES" sz="2000" i="1">
                        <a:latin typeface="Cambria Math" panose="02040503050406030204" pitchFamily="18" charset="0"/>
                      </a:rPr>
                      <m:t>𝐶</m:t>
                    </m:r>
                    <m:d>
                      <m:dPr>
                        <m:ctrlPr>
                          <a:rPr lang="es-ES" sz="2000" i="1">
                            <a:latin typeface="Cambria Math" panose="02040503050406030204" pitchFamily="18" charset="0"/>
                          </a:rPr>
                        </m:ctrlPr>
                      </m:dPr>
                      <m:e>
                        <m:r>
                          <a:rPr lang="es-ES" sz="2000" i="1">
                            <a:latin typeface="Cambria Math" panose="02040503050406030204" pitchFamily="18" charset="0"/>
                          </a:rPr>
                          <m:t>𝑡</m:t>
                        </m:r>
                      </m:e>
                    </m:d>
                    <m:r>
                      <a:rPr lang="es-ES" sz="2000" b="0" i="1" smtClean="0">
                        <a:latin typeface="Cambria Math" panose="02040503050406030204" pitchFamily="18" charset="0"/>
                      </a:rPr>
                      <m:t>∗</m:t>
                    </m:r>
                    <m:r>
                      <a:rPr lang="es-ES" sz="2000" i="1">
                        <a:latin typeface="Cambria Math" panose="02040503050406030204" pitchFamily="18" charset="0"/>
                      </a:rPr>
                      <m:t>𝐴</m:t>
                    </m:r>
                    <m:d>
                      <m:dPr>
                        <m:ctrlPr>
                          <a:rPr lang="es-ES" sz="2000" i="1">
                            <a:latin typeface="Cambria Math" panose="02040503050406030204" pitchFamily="18" charset="0"/>
                          </a:rPr>
                        </m:ctrlPr>
                      </m:dPr>
                      <m:e>
                        <m:r>
                          <a:rPr lang="es-ES" sz="2000" i="1">
                            <a:latin typeface="Cambria Math" panose="02040503050406030204" pitchFamily="18" charset="0"/>
                          </a:rPr>
                          <m:t>𝑡</m:t>
                        </m:r>
                      </m:e>
                    </m:d>
                  </m:oMath>
                </a14:m>
                <a:endParaRPr lang="es-CL" sz="2000" b="1" dirty="0"/>
              </a:p>
              <a:p>
                <a:pPr algn="just"/>
                <a:r>
                  <a:rPr lang="es-CL" sz="2000" dirty="0"/>
                  <a:t>.</a:t>
                </a:r>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280936" y="2170508"/>
                <a:ext cx="8301038" cy="2246769"/>
              </a:xfrm>
              <a:prstGeom prst="rect">
                <a:avLst/>
              </a:prstGeom>
              <a:blipFill>
                <a:blip r:embed="rId2"/>
                <a:stretch>
                  <a:fillRect l="-765" t="-1124" r="-1376" b="-3371"/>
                </a:stretch>
              </a:blipFill>
            </p:spPr>
            <p:txBody>
              <a:bodyPr/>
              <a:lstStyle/>
              <a:p>
                <a:r>
                  <a:rPr lang="es-CL">
                    <a:noFill/>
                  </a:rPr>
                  <a:t> </a:t>
                </a:r>
              </a:p>
            </p:txBody>
          </p:sp>
        </mc:Fallback>
      </mc:AlternateContent>
    </p:spTree>
    <p:extLst>
      <p:ext uri="{BB962C8B-B14F-4D97-AF65-F5344CB8AC3E}">
        <p14:creationId xmlns:p14="http://schemas.microsoft.com/office/powerpoint/2010/main" val="218570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150C-338A-9C48-97A2-41072355BE87}"/>
              </a:ext>
            </a:extLst>
          </p:cNvPr>
          <p:cNvSpPr>
            <a:spLocks noGrp="1"/>
          </p:cNvSpPr>
          <p:nvPr>
            <p:ph type="ctrTitle"/>
          </p:nvPr>
        </p:nvSpPr>
        <p:spPr>
          <a:xfrm>
            <a:off x="2452438" y="658912"/>
            <a:ext cx="8738727" cy="594853"/>
          </a:xfrm>
        </p:spPr>
        <p:txBody>
          <a:bodyPr/>
          <a:lstStyle/>
          <a:p>
            <a:pPr algn="r"/>
            <a:r>
              <a:rPr lang="es-CL" dirty="0">
                <a:solidFill>
                  <a:schemeClr val="accent6">
                    <a:lumMod val="50000"/>
                  </a:schemeClr>
                </a:solidFill>
              </a:rPr>
              <a:t>Enfoque clásico</a:t>
            </a:r>
          </a:p>
        </p:txBody>
      </p:sp>
      <p:sp>
        <p:nvSpPr>
          <p:cNvPr id="4" name="Subtitle 2">
            <a:extLst>
              <a:ext uri="{FF2B5EF4-FFF2-40B4-BE49-F238E27FC236}">
                <a16:creationId xmlns:a16="http://schemas.microsoft.com/office/drawing/2014/main" id="{5E3D40D3-4799-DD4B-8126-18419D497AA9}"/>
              </a:ext>
            </a:extLst>
          </p:cNvPr>
          <p:cNvSpPr txBox="1">
            <a:spLocks/>
          </p:cNvSpPr>
          <p:nvPr/>
        </p:nvSpPr>
        <p:spPr>
          <a:xfrm>
            <a:off x="2452439" y="1289781"/>
            <a:ext cx="8738726" cy="880727"/>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_tradnl" b="1" dirty="0">
              <a:solidFill>
                <a:schemeClr val="accent6">
                  <a:lumMod val="50000"/>
                </a:schemeClr>
              </a:solidFill>
            </a:endParaRPr>
          </a:p>
        </p:txBody>
      </p:sp>
      <mc:AlternateContent xmlns:mc="http://schemas.openxmlformats.org/markup-compatibility/2006" xmlns:a14="http://schemas.microsoft.com/office/drawing/2010/main">
        <mc:Choice Requires="a14">
          <p:sp>
            <p:nvSpPr>
              <p:cNvPr id="88" name="Rectángulo 87">
                <a:extLst>
                  <a:ext uri="{FF2B5EF4-FFF2-40B4-BE49-F238E27FC236}">
                    <a16:creationId xmlns:a16="http://schemas.microsoft.com/office/drawing/2014/main" id="{983639E3-A493-4D49-BDB9-3CD3F76512AE}"/>
                  </a:ext>
                </a:extLst>
              </p:cNvPr>
              <p:cNvSpPr/>
              <p:nvPr/>
            </p:nvSpPr>
            <p:spPr>
              <a:xfrm>
                <a:off x="2336692" y="1424860"/>
                <a:ext cx="8301038" cy="5185843"/>
              </a:xfrm>
              <a:prstGeom prst="rect">
                <a:avLst/>
              </a:prstGeom>
            </p:spPr>
            <p:txBody>
              <a:bodyPr wrap="square">
                <a:spAutoFit/>
              </a:bodyPr>
              <a:lstStyle/>
              <a:p>
                <a:pPr algn="just"/>
                <a:r>
                  <a:rPr lang="es-CL" sz="2000" dirty="0"/>
                  <a:t>Descomponer la serie en tendencia, estacionalidad, ciclos y residuos. Una vez decidida la conjunción entre ellos, aditiva o multiplicativa, se obtiene el modelo con el que hacer previsiones. La tendencia es la componente más importante de la serie, al definir lo que se podría interpretar como comportamiento a largo plazo. </a:t>
                </a:r>
              </a:p>
              <a:p>
                <a:endParaRPr lang="es-CL" sz="2000" dirty="0"/>
              </a:p>
              <a:p>
                <a:pPr algn="just"/>
                <a:r>
                  <a:rPr lang="es-CL" sz="2000" dirty="0"/>
                  <a:t>Cada observación va ligada a un valor del tiempo, lo que permite plantear un modelo del tipo </a:t>
                </a:r>
              </a:p>
              <a:p>
                <a:endParaRPr lang="es-CL" dirty="0"/>
              </a:p>
              <a:p>
                <a:pPr algn="ctr"/>
                <a14:m>
                  <m:oMathPara xmlns:m="http://schemas.openxmlformats.org/officeDocument/2006/math">
                    <m:oMathParaPr>
                      <m:jc m:val="centerGroup"/>
                    </m:oMathParaPr>
                    <m:oMath xmlns:m="http://schemas.openxmlformats.org/officeDocument/2006/math">
                      <m:sSub>
                        <m:sSubPr>
                          <m:ctrlPr>
                            <a:rPr lang="es-CL" i="1" smtClean="0">
                              <a:latin typeface="Cambria Math" panose="02040503050406030204" pitchFamily="18" charset="0"/>
                            </a:rPr>
                          </m:ctrlPr>
                        </m:sSubPr>
                        <m:e>
                          <m:r>
                            <a:rPr lang="es-ES" b="0" i="1" smtClean="0">
                              <a:latin typeface="Cambria Math" panose="02040503050406030204" pitchFamily="18" charset="0"/>
                            </a:rPr>
                            <m:t>𝑌</m:t>
                          </m:r>
                        </m:e>
                        <m: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𝜙</m:t>
                          </m:r>
                        </m:e>
                        <m: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𝜀</m:t>
                      </m:r>
                    </m:oMath>
                  </m:oMathPara>
                </a14:m>
                <a:endParaRPr lang="es-CL" dirty="0"/>
              </a:p>
              <a:p>
                <a:pPr algn="ctr"/>
                <a:endParaRPr lang="es-CL" dirty="0"/>
              </a:p>
              <a:p>
                <a:r>
                  <a:rPr lang="es-CL" dirty="0"/>
                  <a:t>Donde la </a:t>
                </a:r>
                <a14:m>
                  <m:oMath xmlns:m="http://schemas.openxmlformats.org/officeDocument/2006/math">
                    <m:sSub>
                      <m:sSubPr>
                        <m:ctrlPr>
                          <a:rPr lang="es-CL" i="1" smtClean="0">
                            <a:latin typeface="Cambria Math" panose="02040503050406030204" pitchFamily="18" charset="0"/>
                          </a:rPr>
                        </m:ctrlPr>
                      </m:sSubPr>
                      <m:e>
                        <m:r>
                          <a:rPr lang="es-CL" i="1" smtClean="0">
                            <a:latin typeface="Cambria Math" panose="02040503050406030204" pitchFamily="18" charset="0"/>
                            <a:ea typeface="Cambria Math" panose="02040503050406030204" pitchFamily="18" charset="0"/>
                          </a:rPr>
                          <m:t>𝜙</m:t>
                        </m:r>
                      </m:e>
                      <m: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ub>
                    </m:sSub>
                  </m:oMath>
                </a14:m>
                <a:r>
                  <a:rPr lang="es-CL" dirty="0"/>
                  <a:t> puede ser:</a:t>
                </a:r>
              </a:p>
              <a:p>
                <a:endParaRPr lang="es-CL" dirty="0"/>
              </a:p>
              <a:p>
                <a:pPr marL="285750" indent="-285750">
                  <a:buFont typeface="Arial" panose="020B0604020202020204" pitchFamily="34" charset="0"/>
                  <a:buChar char="•"/>
                </a:pPr>
                <a:r>
                  <a:rPr lang="es-CL" dirty="0"/>
                  <a:t>Lineal			: </a:t>
                </a:r>
                <a14:m>
                  <m:oMath xmlns:m="http://schemas.openxmlformats.org/officeDocument/2006/math">
                    <m:sSub>
                      <m:sSubPr>
                        <m:ctrlPr>
                          <a:rPr lang="es-CL" i="1" smtClean="0">
                            <a:latin typeface="Cambria Math" panose="02040503050406030204" pitchFamily="18" charset="0"/>
                          </a:rPr>
                        </m:ctrlPr>
                      </m:sSubPr>
                      <m:e>
                        <m:r>
                          <a:rPr lang="es-CL" i="1" smtClean="0">
                            <a:latin typeface="Cambria Math" panose="02040503050406030204" pitchFamily="18" charset="0"/>
                            <a:ea typeface="Cambria Math" panose="02040503050406030204" pitchFamily="18" charset="0"/>
                          </a:rPr>
                          <m:t>𝜙</m:t>
                        </m:r>
                      </m:e>
                      <m: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rPr>
                          <m:t>1</m:t>
                        </m:r>
                      </m:sub>
                    </m:sSub>
                    <m:r>
                      <a:rPr lang="es-ES" b="0" i="1" smtClean="0">
                        <a:latin typeface="Cambria Math" panose="02040503050406030204" pitchFamily="18" charset="0"/>
                      </a:rPr>
                      <m:t>𝑡</m:t>
                    </m:r>
                  </m:oMath>
                </a14:m>
                <a:endParaRPr lang="es-CL" dirty="0"/>
              </a:p>
              <a:p>
                <a:pPr marL="285750" indent="-285750">
                  <a:buFont typeface="Arial" panose="020B0604020202020204" pitchFamily="34" charset="0"/>
                  <a:buChar char="•"/>
                </a:pPr>
                <a:r>
                  <a:rPr lang="es-CL" dirty="0"/>
                  <a:t>Polinómica		: </a:t>
                </a:r>
                <a14:m>
                  <m:oMath xmlns:m="http://schemas.openxmlformats.org/officeDocument/2006/math">
                    <m:sSub>
                      <m:sSubPr>
                        <m:ctrlPr>
                          <a:rPr lang="es-CL" i="1">
                            <a:latin typeface="Cambria Math" panose="02040503050406030204" pitchFamily="18" charset="0"/>
                          </a:rPr>
                        </m:ctrlPr>
                      </m:sSubPr>
                      <m:e>
                        <m:r>
                          <a:rPr lang="es-CL" i="1">
                            <a:latin typeface="Cambria Math" panose="02040503050406030204" pitchFamily="18" charset="0"/>
                            <a:ea typeface="Cambria Math" panose="02040503050406030204" pitchFamily="18" charset="0"/>
                          </a:rPr>
                          <m:t>𝜙</m:t>
                        </m:r>
                      </m:e>
                      <m:sub>
                        <m:r>
                          <a:rPr lang="es-ES" i="1">
                            <a:latin typeface="Cambria Math" panose="02040503050406030204" pitchFamily="18" charset="0"/>
                          </a:rPr>
                          <m:t>(</m:t>
                        </m:r>
                        <m:r>
                          <a:rPr lang="es-ES" i="1">
                            <a:latin typeface="Cambria Math" panose="02040503050406030204" pitchFamily="18" charset="0"/>
                          </a:rPr>
                          <m:t>𝑡</m:t>
                        </m:r>
                        <m:r>
                          <a:rPr lang="es-ES" i="1">
                            <a:latin typeface="Cambria Math" panose="02040503050406030204" pitchFamily="18" charset="0"/>
                          </a:rPr>
                          <m:t>)</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rPr>
                          <m:t>1</m:t>
                        </m:r>
                      </m:sub>
                    </m:sSub>
                    <m:r>
                      <a:rPr lang="es-ES" i="1">
                        <a:latin typeface="Cambria Math" panose="02040503050406030204" pitchFamily="18" charset="0"/>
                      </a:rPr>
                      <m:t>𝑡</m:t>
                    </m:r>
                    <m:r>
                      <a:rPr lang="es-ES" b="0" i="1" smtClean="0">
                        <a:latin typeface="Cambria Math" panose="02040503050406030204" pitchFamily="18" charset="0"/>
                      </a:rPr>
                      <m:t> </m:t>
                    </m:r>
                  </m:oMath>
                </a14:m>
                <a:r>
                  <a:rPr lang="es-CL"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rPr>
                          <m:t>1</m:t>
                        </m:r>
                      </m:sub>
                    </m:sSub>
                    <m:sSup>
                      <m:sSupPr>
                        <m:ctrlPr>
                          <a:rPr lang="es-ES" i="1" smtClean="0">
                            <a:latin typeface="Cambria Math" panose="02040503050406030204" pitchFamily="18" charset="0"/>
                          </a:rPr>
                        </m:ctrlPr>
                      </m:sSupPr>
                      <m:e>
                        <m:r>
                          <a:rPr lang="es-ES" b="0" i="1" smtClean="0">
                            <a:latin typeface="Cambria Math" panose="02040503050406030204" pitchFamily="18" charset="0"/>
                          </a:rPr>
                          <m:t>𝑡</m:t>
                        </m:r>
                      </m:e>
                      <m:sup>
                        <m:r>
                          <a:rPr lang="es-ES" b="0" i="1" smtClean="0">
                            <a:latin typeface="Cambria Math" panose="02040503050406030204" pitchFamily="18" charset="0"/>
                          </a:rPr>
                          <m:t>2</m:t>
                        </m:r>
                      </m:sup>
                    </m:sSup>
                    <m:r>
                      <a:rPr lang="es-ES" b="0" i="1" smtClean="0">
                        <a:latin typeface="Cambria Math" panose="02040503050406030204" pitchFamily="18" charset="0"/>
                      </a:rPr>
                      <m:t> </m:t>
                    </m:r>
                  </m:oMath>
                </a14:m>
                <a:r>
                  <a:rPr lang="es-CL" dirty="0"/>
                  <a:t>+</a:t>
                </a:r>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rPr>
                          <m:t>1</m:t>
                        </m:r>
                      </m:sub>
                    </m:sSub>
                    <m:sSup>
                      <m:sSupPr>
                        <m:ctrlPr>
                          <a:rPr lang="es-ES" i="1" smtClean="0">
                            <a:latin typeface="Cambria Math" panose="02040503050406030204" pitchFamily="18" charset="0"/>
                          </a:rPr>
                        </m:ctrlPr>
                      </m:sSupPr>
                      <m:e>
                        <m:r>
                          <a:rPr lang="es-ES" i="1">
                            <a:latin typeface="Cambria Math" panose="02040503050406030204" pitchFamily="18" charset="0"/>
                          </a:rPr>
                          <m:t>𝑡</m:t>
                        </m:r>
                      </m:e>
                      <m:sup>
                        <m:r>
                          <a:rPr lang="es-ES" b="0" i="1" smtClean="0">
                            <a:latin typeface="Cambria Math" panose="02040503050406030204" pitchFamily="18" charset="0"/>
                          </a:rPr>
                          <m:t>3</m:t>
                        </m:r>
                      </m:sup>
                    </m:sSup>
                    <m:r>
                      <a:rPr lang="es-ES" b="0" i="1" smtClean="0">
                        <a:latin typeface="Cambria Math" panose="02040503050406030204" pitchFamily="18" charset="0"/>
                      </a:rPr>
                      <m:t>+…</m:t>
                    </m:r>
                  </m:oMath>
                </a14:m>
                <a:endParaRPr lang="es-CL" dirty="0"/>
              </a:p>
              <a:p>
                <a:pPr marL="285750" indent="-285750">
                  <a:buFont typeface="Arial" panose="020B0604020202020204" pitchFamily="34" charset="0"/>
                  <a:buChar char="•"/>
                </a:pPr>
                <a:r>
                  <a:rPr lang="es-CL" dirty="0"/>
                  <a:t>Exponencial 	: </a:t>
                </a:r>
                <a14:m>
                  <m:oMath xmlns:m="http://schemas.openxmlformats.org/officeDocument/2006/math">
                    <m:sSub>
                      <m:sSubPr>
                        <m:ctrlPr>
                          <a:rPr lang="es-CL" i="1" smtClean="0">
                            <a:latin typeface="Cambria Math" panose="02040503050406030204" pitchFamily="18" charset="0"/>
                          </a:rPr>
                        </m:ctrlPr>
                      </m:sSubPr>
                      <m:e>
                        <m:r>
                          <a:rPr lang="es-CL" i="1" smtClean="0">
                            <a:latin typeface="Cambria Math" panose="02040503050406030204" pitchFamily="18" charset="0"/>
                            <a:ea typeface="Cambria Math" panose="02040503050406030204" pitchFamily="18" charset="0"/>
                          </a:rPr>
                          <m:t>𝜙</m:t>
                        </m:r>
                      </m:e>
                      <m: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ub>
                    </m:sSub>
                    <m:r>
                      <a:rPr lang="es-ES" b="0" i="1" smtClean="0">
                        <a:latin typeface="Cambria Math" panose="02040503050406030204" pitchFamily="18" charset="0"/>
                      </a:rPr>
                      <m:t>= </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rPr>
                          <m:t>0</m:t>
                        </m:r>
                      </m:sub>
                    </m:sSub>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𝑡</m:t>
                        </m:r>
                      </m:sup>
                    </m:sSup>
                  </m:oMath>
                </a14:m>
                <a:endParaRPr lang="es-CL" dirty="0"/>
              </a:p>
              <a:p>
                <a:endParaRPr lang="es-CL" dirty="0"/>
              </a:p>
            </p:txBody>
          </p:sp>
        </mc:Choice>
        <mc:Fallback xmlns="">
          <p:sp>
            <p:nvSpPr>
              <p:cNvPr id="88" name="Rectángulo 87">
                <a:extLst>
                  <a:ext uri="{FF2B5EF4-FFF2-40B4-BE49-F238E27FC236}">
                    <a16:creationId xmlns:a16="http://schemas.microsoft.com/office/drawing/2014/main" id="{983639E3-A493-4D49-BDB9-3CD3F76512AE}"/>
                  </a:ext>
                </a:extLst>
              </p:cNvPr>
              <p:cNvSpPr>
                <a:spLocks noRot="1" noChangeAspect="1" noMove="1" noResize="1" noEditPoints="1" noAdjustHandles="1" noChangeArrowheads="1" noChangeShapeType="1" noTextEdit="1"/>
              </p:cNvSpPr>
              <p:nvPr/>
            </p:nvSpPr>
            <p:spPr>
              <a:xfrm>
                <a:off x="2336692" y="1424860"/>
                <a:ext cx="8301038" cy="5185843"/>
              </a:xfrm>
              <a:prstGeom prst="rect">
                <a:avLst/>
              </a:prstGeom>
              <a:blipFill>
                <a:blip r:embed="rId2"/>
                <a:stretch>
                  <a:fillRect l="-612" t="-735" r="-1529"/>
                </a:stretch>
              </a:blipFill>
            </p:spPr>
            <p:txBody>
              <a:bodyPr/>
              <a:lstStyle/>
              <a:p>
                <a:r>
                  <a:rPr lang="es-CL">
                    <a:noFill/>
                  </a:rPr>
                  <a:t> </a:t>
                </a:r>
              </a:p>
            </p:txBody>
          </p:sp>
        </mc:Fallback>
      </mc:AlternateContent>
    </p:spTree>
    <p:extLst>
      <p:ext uri="{BB962C8B-B14F-4D97-AF65-F5344CB8AC3E}">
        <p14:creationId xmlns:p14="http://schemas.microsoft.com/office/powerpoint/2010/main" val="1821033260"/>
      </p:ext>
    </p:extLst>
  </p:cSld>
  <p:clrMapOvr>
    <a:masterClrMapping/>
  </p:clrMapOvr>
</p:sld>
</file>

<file path=ppt/theme/theme1.xml><?xml version="1.0" encoding="utf-8"?>
<a:theme xmlns:a="http://schemas.openxmlformats.org/drawingml/2006/main" name="Tema de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33330</TotalTime>
  <Words>2272</Words>
  <Application>Microsoft Macintosh PowerPoint</Application>
  <PresentationFormat>Panorámica</PresentationFormat>
  <Paragraphs>219</Paragraphs>
  <Slides>30</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30</vt:i4>
      </vt:variant>
    </vt:vector>
  </HeadingPairs>
  <TitlesOfParts>
    <vt:vector size="36" baseType="lpstr">
      <vt:lpstr>Arial</vt:lpstr>
      <vt:lpstr>Calibri</vt:lpstr>
      <vt:lpstr>Calibri Light</vt:lpstr>
      <vt:lpstr>Cambria Math</vt:lpstr>
      <vt:lpstr>HelveticaNeue</vt:lpstr>
      <vt:lpstr>Tema de Office</vt:lpstr>
      <vt:lpstr>Presentación Módulo Análisis Exploratorio</vt:lpstr>
      <vt:lpstr>Presentación de PowerPoint</vt:lpstr>
      <vt:lpstr>Definición</vt:lpstr>
      <vt:lpstr>Áreas de aplicación</vt:lpstr>
      <vt:lpstr>Objetivo del módulo</vt:lpstr>
      <vt:lpstr>Componentes de una serie temporal</vt:lpstr>
      <vt:lpstr>Componentes de una serie temporal</vt:lpstr>
      <vt:lpstr>Enfoque Clásico</vt:lpstr>
      <vt:lpstr>Enfoque clásico</vt:lpstr>
      <vt:lpstr>Enfoque Clásico</vt:lpstr>
      <vt:lpstr>Métodos de Suavizamiento</vt:lpstr>
      <vt:lpstr>Medias Móviles</vt:lpstr>
      <vt:lpstr>Medias Móviles</vt:lpstr>
      <vt:lpstr>Medias Móviles</vt:lpstr>
      <vt:lpstr>Consideraciones</vt:lpstr>
      <vt:lpstr>ACTIVIDAD 1</vt:lpstr>
      <vt:lpstr>Tipos de Suavizamientos</vt:lpstr>
      <vt:lpstr>Tipos de Suavizamientos</vt:lpstr>
      <vt:lpstr>Tipos de Suavizamientos</vt:lpstr>
      <vt:lpstr>Tipos de Suavizamientos</vt:lpstr>
      <vt:lpstr>Suavizamiento Exponencial Simple</vt:lpstr>
      <vt:lpstr>Tipos de Suavizamientos</vt:lpstr>
      <vt:lpstr>Consideraciones</vt:lpstr>
      <vt:lpstr>Tipos de Suavizamientos</vt:lpstr>
      <vt:lpstr>Rol del coeficiente de ponderación</vt:lpstr>
      <vt:lpstr>Evaluación Modelos de Series Temporales</vt:lpstr>
      <vt:lpstr>Evaluación Modelos de Series Temporales</vt:lpstr>
      <vt:lpstr>Evaluación Modelos de Series Temporales</vt:lpstr>
      <vt:lpstr>Tipos de Suavizamientos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Javiera Ventura Coello</dc:creator>
  <cp:lastModifiedBy>PACHECO MIRANDA DANIELA</cp:lastModifiedBy>
  <cp:revision>200</cp:revision>
  <dcterms:created xsi:type="dcterms:W3CDTF">2019-07-03T20:50:11Z</dcterms:created>
  <dcterms:modified xsi:type="dcterms:W3CDTF">2020-10-11T22:47:20Z</dcterms:modified>
</cp:coreProperties>
</file>